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939" y="122046"/>
            <a:ext cx="8834120" cy="121411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042" y="1334261"/>
            <a:ext cx="8627914" cy="40568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04357" y="6454170"/>
            <a:ext cx="3083255" cy="2919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41044" y="6294353"/>
            <a:ext cx="4008888" cy="5431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1669898" y="3195142"/>
            <a:ext cx="603217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4400" b="1" spc="10" dirty="0" smtClean="0">
                <a:solidFill>
                  <a:srgbClr val="FF0066"/>
                </a:solidFill>
                <a:latin typeface="Arial"/>
                <a:cs typeface="Arial"/>
              </a:rPr>
              <a:t>System programing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486007" y="4876800"/>
            <a:ext cx="6399957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1970" spc="10" dirty="0">
                <a:latin typeface="Arial Black"/>
                <a:cs typeface="Arial Black"/>
              </a:rPr>
              <a:t>Assistant lecturer: Abdullah Thaier Abdalsatir</a:t>
            </a:r>
            <a:endParaRPr sz="1900" dirty="0">
              <a:latin typeface="Arial Black"/>
              <a:cs typeface="Arial Black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17" y="426970"/>
            <a:ext cx="1479232" cy="1650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355" y="796782"/>
            <a:ext cx="3314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63" y="339682"/>
            <a:ext cx="1257034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86100" y="239351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ernard MT Condensed" panose="02050806060905020404" pitchFamily="18" charset="0"/>
              </a:rPr>
              <a:t>Second stage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2434" y="3962400"/>
            <a:ext cx="480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Lec3-Addressing-Modes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72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Re</a:t>
            </a:r>
            <a:r>
              <a:rPr sz="4000" b="1" spc="-45" dirty="0" smtClean="0">
                <a:latin typeface="Arial"/>
                <a:cs typeface="Arial"/>
              </a:rPr>
              <a:t>g</a:t>
            </a:r>
            <a:r>
              <a:rPr sz="4000" b="1" spc="-20" dirty="0" smtClean="0">
                <a:latin typeface="Arial"/>
                <a:cs typeface="Arial"/>
              </a:rPr>
              <a:t>ister</a:t>
            </a:r>
            <a:r>
              <a:rPr sz="4000" b="1" spc="-114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dressi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58530" cy="3630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ed,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ap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2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0" dirty="0" smtClean="0">
                <a:latin typeface="Arial"/>
                <a:cs typeface="Arial"/>
              </a:rPr>
              <a:t> 8</a:t>
            </a:r>
            <a:r>
              <a:rPr sz="3200" spc="0" dirty="0" smtClean="0">
                <a:latin typeface="Arial"/>
                <a:cs typeface="Arial"/>
              </a:rPr>
              <a:t>-bit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: AH,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BH,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DH,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6735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s: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 B</a:t>
            </a:r>
            <a:r>
              <a:rPr sz="3200" spc="-10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, CX, DX,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B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SI,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DI.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77580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 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: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EAX, EBX, ECX, EDX,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EB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EDI, 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ESI.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21941"/>
            <a:ext cx="8509635" cy="4413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: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RAX,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RBX,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X,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X, RS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RB</a:t>
            </a:r>
            <a:r>
              <a:rPr sz="3200" spc="-40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RDI,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RSI, 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8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size.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8"/>
              </a:spcBef>
              <a:buClr>
                <a:srgbClr val="0D4000"/>
              </a:buClr>
              <a:buFont typeface="Arial"/>
              <a:buChar char="•"/>
            </a:pPr>
            <a:endParaRPr sz="50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SzPct val="94915"/>
              <a:buFont typeface="Arial"/>
              <a:buChar char="–"/>
              <a:tabLst>
                <a:tab pos="756285" algn="l"/>
              </a:tabLst>
            </a:pPr>
            <a:r>
              <a:rPr sz="2950" spc="-90" dirty="0" smtClean="0">
                <a:latin typeface="Arial"/>
                <a:cs typeface="Arial"/>
              </a:rPr>
              <a:t>never</a:t>
            </a:r>
            <a:r>
              <a:rPr sz="2950" spc="-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mix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8-bit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\with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16-bit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egi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16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10" dirty="0" smtClean="0">
                <a:latin typeface="Arial"/>
                <a:cs typeface="Arial"/>
              </a:rPr>
              <a:t>-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35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32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756285" marR="65024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not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 r</a:t>
            </a:r>
            <a:r>
              <a:rPr sz="2800" spc="-15" dirty="0" smtClean="0">
                <a:latin typeface="Arial"/>
                <a:cs typeface="Arial"/>
              </a:rPr>
              <a:t>esu</a:t>
            </a:r>
            <a:r>
              <a:rPr sz="2800" spc="-10" dirty="0" smtClean="0">
                <a:latin typeface="Arial"/>
                <a:cs typeface="Arial"/>
              </a:rPr>
              <a:t>lts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sembl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30723"/>
            <a:ext cx="8435340" cy="831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8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3–</a:t>
            </a:r>
            <a:r>
              <a:rPr sz="1800" b="1" spc="0" dirty="0" smtClean="0">
                <a:latin typeface="Arial"/>
                <a:cs typeface="Arial"/>
              </a:rPr>
              <a:t>3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fect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ec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ting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V B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CX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j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st </a:t>
            </a:r>
            <a:r>
              <a:rPr sz="1800" spc="-10" dirty="0" smtClean="0">
                <a:latin typeface="Arial"/>
                <a:cs typeface="Arial"/>
              </a:rPr>
              <a:t>be</a:t>
            </a:r>
            <a:r>
              <a:rPr sz="1800" spc="0" dirty="0" smtClean="0">
                <a:latin typeface="Arial"/>
                <a:cs typeface="Arial"/>
              </a:rPr>
              <a:t>fore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BX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ist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hange</a:t>
            </a:r>
            <a:r>
              <a:rPr sz="1800" spc="0" dirty="0" smtClean="0">
                <a:latin typeface="Arial"/>
                <a:cs typeface="Arial"/>
              </a:rPr>
              <a:t>s.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te 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gh</a:t>
            </a:r>
            <a:r>
              <a:rPr sz="1800" spc="0" dirty="0" smtClean="0">
                <a:latin typeface="Arial"/>
                <a:cs typeface="Arial"/>
              </a:rPr>
              <a:t>tmo</a:t>
            </a:r>
            <a:r>
              <a:rPr sz="1800" spc="-10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6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its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 r</a:t>
            </a:r>
            <a:r>
              <a:rPr sz="1800" spc="-10" dirty="0" smtClean="0">
                <a:latin typeface="Arial"/>
                <a:cs typeface="Arial"/>
              </a:rPr>
              <a:t>eg</a:t>
            </a:r>
            <a:r>
              <a:rPr sz="1800" spc="0" dirty="0" smtClean="0">
                <a:latin typeface="Arial"/>
                <a:cs typeface="Arial"/>
              </a:rPr>
              <a:t>ist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EBX 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969007"/>
            <a:ext cx="7327392" cy="2918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21944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3–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BX, CX 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614410" cy="4116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source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120" dirty="0" smtClean="0">
                <a:latin typeface="Arial"/>
                <a:cs typeface="Arial"/>
              </a:rPr>
              <a:t>r</a:t>
            </a:r>
            <a:r>
              <a:rPr sz="3200" spc="-65" dirty="0" smtClean="0">
                <a:latin typeface="Arial"/>
                <a:cs typeface="Arial"/>
              </a:rPr>
              <a:t>’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contents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not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change.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R="312420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ion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30" dirty="0" smtClean="0">
                <a:latin typeface="Arial"/>
                <a:cs typeface="Arial"/>
              </a:rPr>
              <a:t>r</a:t>
            </a:r>
            <a:r>
              <a:rPr sz="2800" spc="-60" dirty="0" smtClean="0">
                <a:latin typeface="Arial"/>
                <a:cs typeface="Arial"/>
              </a:rPr>
              <a:t>’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6578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stin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stin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except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CMP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TEST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 B</a:t>
            </a:r>
            <a:r>
              <a:rPr sz="3200" spc="-15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, CX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0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ftm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0" dirty="0" smtClean="0">
                <a:latin typeface="Arial"/>
                <a:cs typeface="Arial"/>
              </a:rPr>
              <a:t> 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EBX.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Immediate</a:t>
            </a:r>
            <a:r>
              <a:rPr sz="4000" b="1" spc="-13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dressi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63421"/>
            <a:ext cx="8759190" cy="455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85090" indent="-342900">
              <a:lnSpc>
                <a:spcPts val="384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350" spc="-90" dirty="0" smtClean="0">
                <a:latin typeface="Arial"/>
                <a:cs typeface="Arial"/>
              </a:rPr>
              <a:t>im</a:t>
            </a:r>
            <a:r>
              <a:rPr sz="3350" spc="-155" dirty="0" smtClean="0">
                <a:latin typeface="Arial"/>
                <a:cs typeface="Arial"/>
              </a:rPr>
              <a:t>m</a:t>
            </a:r>
            <a:r>
              <a:rPr sz="3350" spc="-95" dirty="0" smtClean="0">
                <a:latin typeface="Arial"/>
                <a:cs typeface="Arial"/>
              </a:rPr>
              <a:t>e</a:t>
            </a:r>
            <a:r>
              <a:rPr sz="3350" spc="-105" dirty="0" smtClean="0">
                <a:latin typeface="Arial"/>
                <a:cs typeface="Arial"/>
              </a:rPr>
              <a:t>d</a:t>
            </a:r>
            <a:r>
              <a:rPr sz="3350" spc="-70" dirty="0" smtClean="0">
                <a:latin typeface="Arial"/>
                <a:cs typeface="Arial"/>
              </a:rPr>
              <a:t>ia</a:t>
            </a:r>
            <a:r>
              <a:rPr sz="3350" spc="-65" dirty="0" smtClean="0">
                <a:latin typeface="Arial"/>
                <a:cs typeface="Arial"/>
              </a:rPr>
              <a:t>t</a:t>
            </a:r>
            <a:r>
              <a:rPr sz="3350" spc="-95" dirty="0" smtClean="0">
                <a:latin typeface="Arial"/>
                <a:cs typeface="Arial"/>
              </a:rPr>
              <a:t>e</a:t>
            </a:r>
            <a:r>
              <a:rPr sz="335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th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 fo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low t</a:t>
            </a:r>
            <a:r>
              <a:rPr sz="3200" spc="-2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exa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ecim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2"/>
              </a:spcBef>
              <a:buClr>
                <a:srgbClr val="0D4000"/>
              </a:buClr>
              <a:buFont typeface="Arial"/>
              <a:buChar char="•"/>
            </a:pPr>
            <a:endParaRPr sz="5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imme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129730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-10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4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Imm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word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3–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M</a:t>
            </a:r>
            <a:r>
              <a:rPr sz="3200" spc="0" dirty="0" smtClean="0">
                <a:latin typeface="Arial"/>
                <a:cs typeface="Arial"/>
              </a:rPr>
              <a:t>OV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00"/>
              </a:lnSpc>
            </a:pPr>
            <a:r>
              <a:rPr sz="3200" spc="-5" dirty="0" smtClean="0">
                <a:latin typeface="Arial"/>
                <a:cs typeface="Arial"/>
              </a:rPr>
              <a:t>EAX,</a:t>
            </a:r>
            <a:r>
              <a:rPr sz="3200" spc="-10" dirty="0" smtClean="0">
                <a:latin typeface="Arial"/>
                <a:cs typeface="Arial"/>
              </a:rPr>
              <a:t>1345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H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3–</a:t>
            </a:r>
            <a:r>
              <a:rPr sz="1800" b="1" spc="0" dirty="0" smtClean="0">
                <a:latin typeface="Arial"/>
                <a:cs typeface="Arial"/>
              </a:rPr>
              <a:t>4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EA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15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3456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n.</a:t>
            </a:r>
            <a:r>
              <a:rPr sz="1800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18745">
              <a:lnSpc>
                <a:spcPts val="2150"/>
              </a:lnSpc>
            </a:pPr>
            <a:r>
              <a:rPr sz="180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imm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da</a:t>
            </a:r>
            <a:r>
              <a:rPr sz="1800" spc="0" dirty="0" smtClean="0">
                <a:latin typeface="Arial"/>
                <a:cs typeface="Arial"/>
              </a:rPr>
              <a:t>ta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-10" dirty="0" smtClean="0">
                <a:latin typeface="Arial"/>
                <a:cs typeface="Arial"/>
              </a:rPr>
              <a:t>1345</a:t>
            </a:r>
            <a:r>
              <a:rPr sz="1800" spc="-5" dirty="0" smtClean="0">
                <a:latin typeface="Arial"/>
                <a:cs typeface="Arial"/>
              </a:rPr>
              <a:t>6</a:t>
            </a:r>
            <a:r>
              <a:rPr sz="1800" spc="0" dirty="0" smtClean="0">
                <a:latin typeface="Arial"/>
                <a:cs typeface="Arial"/>
              </a:rPr>
              <a:t>H)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EA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752600"/>
            <a:ext cx="8052816" cy="1688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4226412"/>
            <a:ext cx="7977505" cy="1470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3–3</a:t>
            </a:r>
            <a:r>
              <a:rPr sz="3200" spc="0" dirty="0" smtClean="0">
                <a:latin typeface="Arial"/>
                <a:cs typeface="Arial"/>
              </a:rPr>
              <a:t>, the source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over</a:t>
            </a:r>
            <a:r>
              <a:rPr sz="3200" spc="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rites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stin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3503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symb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lic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symb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# 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some 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1782"/>
            <a:ext cx="8346440" cy="3435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r>
              <a:rPr sz="2800" spc="-16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35" dirty="0" smtClean="0">
                <a:latin typeface="Arial"/>
                <a:cs typeface="Arial"/>
              </a:rPr>
              <a:t>X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15" dirty="0" smtClean="0">
                <a:latin typeface="Arial"/>
                <a:cs typeface="Arial"/>
              </a:rPr>
              <a:t>#</a:t>
            </a:r>
            <a:r>
              <a:rPr sz="2800" spc="-20" dirty="0" smtClean="0">
                <a:latin typeface="Arial"/>
                <a:cs typeface="Arial"/>
              </a:rPr>
              <a:t>3456H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exa</a:t>
            </a:r>
            <a:r>
              <a:rPr sz="2800" spc="-20" dirty="0" smtClean="0">
                <a:latin typeface="Arial"/>
                <a:cs typeface="Arial"/>
              </a:rPr>
              <a:t>mple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2667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#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l, 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OV </a:t>
            </a:r>
            <a:r>
              <a:rPr sz="3200" spc="-5" dirty="0" smtClean="0">
                <a:latin typeface="Arial"/>
                <a:cs typeface="Arial"/>
              </a:rPr>
              <a:t>AX,</a:t>
            </a:r>
            <a:r>
              <a:rPr sz="3200" spc="-10" dirty="0" smtClean="0">
                <a:latin typeface="Arial"/>
                <a:cs typeface="Arial"/>
              </a:rPr>
              <a:t>3456</a:t>
            </a:r>
            <a:r>
              <a:rPr sz="3200" spc="0" dirty="0" smtClean="0">
                <a:latin typeface="Arial"/>
                <a:cs typeface="Arial"/>
              </a:rPr>
              <a:t>H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1270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Hewl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4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-</a:t>
            </a:r>
            <a:r>
              <a:rPr sz="2800" spc="-15" dirty="0" smtClean="0">
                <a:latin typeface="Arial"/>
                <a:cs typeface="Arial"/>
              </a:rPr>
              <a:t> Pac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ic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ve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ay ot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x</a:t>
            </a:r>
            <a:r>
              <a:rPr sz="2800" spc="-10" dirty="0" smtClean="0">
                <a:latin typeface="Arial"/>
                <a:cs typeface="Arial"/>
              </a:rPr>
              <a:t>t,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#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</a:t>
            </a:r>
            <a:r>
              <a:rPr sz="2800" spc="-20" dirty="0" smtClean="0">
                <a:latin typeface="Arial"/>
                <a:cs typeface="Arial"/>
              </a:rPr>
              <a:t>imm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30897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symbo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rtrays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ways.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7949565" cy="4510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H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xad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cimal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xad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marL="756285" marR="85725" lvl="1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imal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2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2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2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10" dirty="0" smtClean="0">
                <a:latin typeface="Arial"/>
                <a:cs typeface="Arial"/>
              </a:rPr>
              <a:t> in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sembly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Decimal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resen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j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41033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am</a:t>
            </a:r>
            <a:r>
              <a:rPr sz="2800" spc="-15" dirty="0" smtClean="0">
                <a:latin typeface="Arial"/>
                <a:cs typeface="Arial"/>
              </a:rPr>
              <a:t>ple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mal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 MOV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AL,10</a:t>
            </a:r>
            <a:r>
              <a:rPr sz="2800" spc="-20" dirty="0" smtClean="0">
                <a:latin typeface="Arial"/>
                <a:cs typeface="Arial"/>
              </a:rPr>
              <a:t>0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2647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ASCI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-cod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char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cter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char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cters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 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pict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the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ASCII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closed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ostro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1782"/>
            <a:ext cx="7815580" cy="2435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care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ul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ap</a:t>
            </a:r>
            <a:r>
              <a:rPr sz="2800" spc="-15" dirty="0" smtClean="0">
                <a:latin typeface="Arial"/>
                <a:cs typeface="Arial"/>
              </a:rPr>
              <a:t>ost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30" dirty="0" smtClean="0">
                <a:latin typeface="Arial"/>
                <a:cs typeface="Arial"/>
              </a:rPr>
              <a:t>(</a:t>
            </a:r>
            <a:r>
              <a:rPr sz="2800" spc="-10" dirty="0" smtClean="0">
                <a:latin typeface="Arial"/>
                <a:cs typeface="Arial"/>
              </a:rPr>
              <a:t>‘)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CII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gle 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ot</a:t>
            </a:r>
            <a:r>
              <a:rPr sz="2800" spc="-10" dirty="0" smtClean="0">
                <a:latin typeface="Arial"/>
                <a:cs typeface="Arial"/>
              </a:rPr>
              <a:t>ati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ark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40" dirty="0" smtClean="0">
                <a:latin typeface="Arial"/>
                <a:cs typeface="Arial"/>
              </a:rPr>
              <a:t>(</a:t>
            </a:r>
            <a:r>
              <a:rPr sz="2800" spc="-10" dirty="0" smtClean="0">
                <a:latin typeface="Arial"/>
                <a:cs typeface="Arial"/>
              </a:rPr>
              <a:t>‘)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resen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wed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469900">
              <a:lnSpc>
                <a:spcPts val="332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ome 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sembl</a:t>
            </a:r>
            <a:r>
              <a:rPr sz="2800" spc="-10" dirty="0" smtClean="0">
                <a:latin typeface="Arial"/>
                <a:cs typeface="Arial"/>
              </a:rPr>
              <a:t>ers,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et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670925" cy="5655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endParaRPr sz="3200">
              <a:latin typeface="Arial"/>
              <a:cs typeface="Arial"/>
            </a:endParaRPr>
          </a:p>
          <a:p>
            <a:pPr marR="94551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consists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7"/>
              </a:spcBef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 fi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350" spc="-75" dirty="0" smtClean="0">
                <a:latin typeface="Arial"/>
                <a:cs typeface="Arial"/>
              </a:rPr>
              <a:t>lab</a:t>
            </a:r>
            <a:r>
              <a:rPr sz="3350" spc="-105" dirty="0" smtClean="0">
                <a:latin typeface="Arial"/>
                <a:cs typeface="Arial"/>
              </a:rPr>
              <a:t>e</a:t>
            </a:r>
            <a:r>
              <a:rPr sz="3350" spc="-45" dirty="0" smtClean="0">
                <a:latin typeface="Arial"/>
                <a:cs typeface="Arial"/>
              </a:rPr>
              <a:t>l.</a:t>
            </a:r>
            <a:endParaRPr sz="33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20" dirty="0" smtClean="0">
                <a:latin typeface="Arial"/>
                <a:cs typeface="Arial"/>
              </a:rPr>
              <a:t>mbol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ame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esents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8"/>
              </a:spcBef>
            </a:pPr>
            <a:endParaRPr sz="700"/>
          </a:p>
          <a:p>
            <a:pPr marL="355600" marR="1270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 la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els m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fo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lowi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sp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cial ch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racter</a:t>
            </a:r>
            <a:r>
              <a:rPr sz="3200" spc="-1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: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@, $,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-,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5" dirty="0" smtClean="0">
                <a:latin typeface="Arial"/>
                <a:cs typeface="Arial"/>
              </a:rPr>
              <a:t>?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bel </a:t>
            </a:r>
            <a:r>
              <a:rPr sz="2800" spc="-20" dirty="0" smtClean="0">
                <a:latin typeface="Arial"/>
                <a:cs typeface="Arial"/>
              </a:rPr>
              <a:t>may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y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</a:t>
            </a:r>
            <a:r>
              <a:rPr sz="2800" spc="-20" dirty="0" smtClean="0">
                <a:latin typeface="Arial"/>
                <a:cs typeface="Arial"/>
              </a:rPr>
              <a:t>5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2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5113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ap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 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ocat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6026911"/>
            <a:ext cx="481266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853564" algn="l"/>
              </a:tabLst>
            </a:pP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z="28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8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42061"/>
            <a:ext cx="8328659" cy="507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99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t</a:t>
            </a:r>
            <a:r>
              <a:rPr sz="3200" spc="-2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</a:t>
            </a:r>
            <a:r>
              <a:rPr sz="3200" spc="-2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350" spc="-95" dirty="0" smtClean="0">
                <a:latin typeface="Arial"/>
                <a:cs typeface="Arial"/>
              </a:rPr>
              <a:t>o</a:t>
            </a:r>
            <a:r>
              <a:rPr sz="3350" spc="-110" dirty="0" smtClean="0">
                <a:latin typeface="Arial"/>
                <a:cs typeface="Arial"/>
              </a:rPr>
              <a:t>p</a:t>
            </a:r>
            <a:r>
              <a:rPr sz="3350" spc="-95" dirty="0" smtClean="0">
                <a:latin typeface="Arial"/>
                <a:cs typeface="Arial"/>
              </a:rPr>
              <a:t>code</a:t>
            </a:r>
            <a:r>
              <a:rPr sz="3350" spc="-85" dirty="0" smtClean="0">
                <a:latin typeface="Arial"/>
                <a:cs typeface="Arial"/>
              </a:rPr>
              <a:t> </a:t>
            </a:r>
            <a:r>
              <a:rPr sz="3350" spc="-45" dirty="0" smtClean="0">
                <a:latin typeface="Arial"/>
                <a:cs typeface="Arial"/>
              </a:rPr>
              <a:t>fi</a:t>
            </a:r>
            <a:r>
              <a:rPr sz="3350" spc="-110" dirty="0" smtClean="0">
                <a:latin typeface="Arial"/>
                <a:cs typeface="Arial"/>
              </a:rPr>
              <a:t>e</a:t>
            </a:r>
            <a:r>
              <a:rPr sz="3350" spc="-40" dirty="0" smtClean="0">
                <a:latin typeface="Arial"/>
                <a:cs typeface="Arial"/>
              </a:rPr>
              <a:t>l</a:t>
            </a:r>
            <a:r>
              <a:rPr sz="3350" spc="-105" dirty="0" smtClean="0">
                <a:latin typeface="Arial"/>
                <a:cs typeface="Arial"/>
              </a:rPr>
              <a:t>d</a:t>
            </a:r>
            <a:r>
              <a:rPr sz="3350" spc="-50" dirty="0" smtClean="0">
                <a:latin typeface="Arial"/>
                <a:cs typeface="Arial"/>
              </a:rPr>
              <a:t>.</a:t>
            </a:r>
            <a:endParaRPr sz="33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36421"/>
            <a:ext cx="8397875" cy="4984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old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stru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move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tru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ample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ode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"/>
              </a:spcBef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Right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95" dirty="0" smtClean="0">
                <a:latin typeface="Arial"/>
                <a:cs typeface="Arial"/>
              </a:rPr>
              <a:t>o</a:t>
            </a:r>
            <a:r>
              <a:rPr sz="3350" spc="-105" dirty="0" smtClean="0">
                <a:latin typeface="Arial"/>
                <a:cs typeface="Arial"/>
              </a:rPr>
              <a:t>p</a:t>
            </a:r>
            <a:r>
              <a:rPr sz="3350" spc="-75" dirty="0" smtClean="0">
                <a:latin typeface="Arial"/>
                <a:cs typeface="Arial"/>
              </a:rPr>
              <a:t>er</a:t>
            </a:r>
            <a:r>
              <a:rPr sz="3350" spc="-105" dirty="0" smtClean="0">
                <a:latin typeface="Arial"/>
                <a:cs typeface="Arial"/>
              </a:rPr>
              <a:t>a</a:t>
            </a:r>
            <a:r>
              <a:rPr sz="3350" spc="-95" dirty="0" smtClean="0">
                <a:latin typeface="Arial"/>
                <a:cs typeface="Arial"/>
              </a:rPr>
              <a:t>nd</a:t>
            </a:r>
            <a:r>
              <a:rPr sz="3350" spc="-70" dirty="0" smtClean="0">
                <a:latin typeface="Arial"/>
                <a:cs typeface="Arial"/>
              </a:rPr>
              <a:t> </a:t>
            </a:r>
            <a:r>
              <a:rPr sz="3350" spc="-45" dirty="0" smtClean="0">
                <a:latin typeface="Arial"/>
                <a:cs typeface="Arial"/>
              </a:rPr>
              <a:t>fi</a:t>
            </a:r>
            <a:r>
              <a:rPr sz="3350" spc="-110" dirty="0" smtClean="0">
                <a:latin typeface="Arial"/>
                <a:cs typeface="Arial"/>
              </a:rPr>
              <a:t>e</a:t>
            </a:r>
            <a:r>
              <a:rPr sz="3350" spc="-60" dirty="0" smtClean="0">
                <a:latin typeface="Arial"/>
                <a:cs typeface="Arial"/>
              </a:rPr>
              <a:t>ld.</a:t>
            </a:r>
            <a:endParaRPr sz="33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-10" dirty="0" smtClean="0">
                <a:latin typeface="Arial"/>
                <a:cs typeface="Arial"/>
              </a:rPr>
              <a:t>ai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info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4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4127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AL,BL</a:t>
            </a:r>
            <a:r>
              <a:rPr sz="2800" spc="-10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has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r>
              <a:rPr sz="2800" spc="-15" dirty="0" smtClean="0">
                <a:latin typeface="Arial"/>
                <a:cs typeface="Arial"/>
              </a:rPr>
              <a:t> an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ds</a:t>
            </a:r>
            <a:r>
              <a:rPr sz="2800" spc="-14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AL</a:t>
            </a:r>
            <a:r>
              <a:rPr sz="2800" spc="-1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BL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00"/>
              </a:lnSpc>
              <a:spcBef>
                <a:spcPts val="2"/>
              </a:spcBef>
              <a:buClr>
                <a:srgbClr val="0D4000"/>
              </a:buClr>
              <a:buFont typeface="Arial"/>
              <a:buChar char="–"/>
            </a:pPr>
            <a:endParaRPr sz="600"/>
          </a:p>
          <a:p>
            <a:pPr marL="355600" marR="11176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350" spc="-110" dirty="0" smtClean="0">
                <a:latin typeface="Arial"/>
                <a:cs typeface="Arial"/>
              </a:rPr>
              <a:t>com</a:t>
            </a:r>
            <a:r>
              <a:rPr sz="3350" spc="-160" dirty="0" smtClean="0">
                <a:latin typeface="Arial"/>
                <a:cs typeface="Arial"/>
              </a:rPr>
              <a:t>m</a:t>
            </a:r>
            <a:r>
              <a:rPr sz="3350" spc="-95" dirty="0" smtClean="0">
                <a:latin typeface="Arial"/>
                <a:cs typeface="Arial"/>
              </a:rPr>
              <a:t>e</a:t>
            </a:r>
            <a:r>
              <a:rPr sz="3350" spc="-110" dirty="0" smtClean="0">
                <a:latin typeface="Arial"/>
                <a:cs typeface="Arial"/>
              </a:rPr>
              <a:t>n</a:t>
            </a:r>
            <a:r>
              <a:rPr sz="3350" spc="-50" dirty="0" smtClean="0">
                <a:latin typeface="Arial"/>
                <a:cs typeface="Arial"/>
              </a:rPr>
              <a:t>t</a:t>
            </a:r>
            <a:r>
              <a:rPr sz="3350" spc="-60" dirty="0" smtClean="0">
                <a:latin typeface="Arial"/>
                <a:cs typeface="Arial"/>
              </a:rPr>
              <a:t> </a:t>
            </a:r>
            <a:r>
              <a:rPr sz="3350" spc="-45" dirty="0" smtClean="0">
                <a:latin typeface="Arial"/>
                <a:cs typeface="Arial"/>
              </a:rPr>
              <a:t>fi</a:t>
            </a:r>
            <a:r>
              <a:rPr sz="3350" spc="-110" dirty="0" smtClean="0">
                <a:latin typeface="Arial"/>
                <a:cs typeface="Arial"/>
              </a:rPr>
              <a:t>e</a:t>
            </a:r>
            <a:r>
              <a:rPr sz="3350" spc="-40" dirty="0" smtClean="0">
                <a:latin typeface="Arial"/>
                <a:cs typeface="Arial"/>
              </a:rPr>
              <a:t>l</a:t>
            </a:r>
            <a:r>
              <a:rPr sz="3350" spc="-105" dirty="0" smtClean="0">
                <a:latin typeface="Arial"/>
                <a:cs typeface="Arial"/>
              </a:rPr>
              <a:t>d</a:t>
            </a:r>
            <a:r>
              <a:rPr sz="3350" spc="-50" dirty="0" smtClean="0">
                <a:latin typeface="Arial"/>
                <a:cs typeface="Arial"/>
              </a:rPr>
              <a:t>,</a:t>
            </a:r>
            <a:r>
              <a:rPr sz="335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fiel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 co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5"/>
              </a:lnSpc>
            </a:pPr>
            <a:r>
              <a:rPr sz="320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(s).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5" dirty="0" smtClean="0">
                <a:latin typeface="Arial"/>
                <a:cs typeface="Arial"/>
              </a:rPr>
              <a:t>mme</a:t>
            </a:r>
            <a:r>
              <a:rPr sz="2800" spc="-15" dirty="0" smtClean="0">
                <a:latin typeface="Arial"/>
                <a:cs typeface="Arial"/>
              </a:rPr>
              <a:t>nts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wa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sem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(;)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Direct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Data</a:t>
            </a:r>
            <a:r>
              <a:rPr sz="4000" b="1" spc="-14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dressi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95055" cy="4996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319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ypical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8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40449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es 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r>
              <a:rPr sz="2800" spc="-15" dirty="0" smtClean="0">
                <a:latin typeface="Arial"/>
                <a:cs typeface="Arial"/>
              </a:rPr>
              <a:t> betwee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AL,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35" dirty="0" smtClean="0">
                <a:latin typeface="Arial"/>
                <a:cs typeface="Arial"/>
              </a:rPr>
              <a:t>X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EAX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3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123189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ace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es 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15" dirty="0" smtClean="0">
                <a:latin typeface="Arial"/>
                <a:cs typeface="Arial"/>
              </a:rPr>
              <a:t> any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et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Ad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al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00" dirty="0" smtClean="0">
                <a:latin typeface="Arial"/>
                <a:cs typeface="Arial"/>
              </a:rPr>
              <a:t>Direct</a:t>
            </a:r>
            <a:r>
              <a:rPr sz="4200" b="1" spc="-190" dirty="0" smtClean="0">
                <a:latin typeface="Arial"/>
                <a:cs typeface="Arial"/>
              </a:rPr>
              <a:t> </a:t>
            </a:r>
            <a:r>
              <a:rPr sz="4200" b="1" spc="-155" dirty="0" smtClean="0">
                <a:latin typeface="Arial"/>
                <a:cs typeface="Arial"/>
              </a:rPr>
              <a:t>A</a:t>
            </a:r>
            <a:r>
              <a:rPr sz="4200" b="1" spc="-145" dirty="0" smtClean="0">
                <a:latin typeface="Arial"/>
                <a:cs typeface="Arial"/>
              </a:rPr>
              <a:t>d</a:t>
            </a:r>
            <a:r>
              <a:rPr sz="4200" b="1" spc="-105" dirty="0" smtClean="0">
                <a:latin typeface="Arial"/>
                <a:cs typeface="Arial"/>
              </a:rPr>
              <a:t>dressi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130" dirty="0" smtClean="0">
                <a:latin typeface="Arial"/>
                <a:cs typeface="Arial"/>
              </a:rPr>
              <a:t>g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41030" cy="4474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Direct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 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 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ocat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 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 (</a:t>
            </a:r>
            <a:r>
              <a:rPr sz="3200" spc="-5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),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),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 </a:t>
            </a:r>
            <a:r>
              <a:rPr sz="3200" spc="10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-bit)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registe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lly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43116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MOV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AL,D</a:t>
            </a:r>
            <a:r>
              <a:rPr sz="3200" spc="-250" dirty="0" smtClean="0">
                <a:latin typeface="Arial"/>
                <a:cs typeface="Arial"/>
              </a:rPr>
              <a:t>A</a:t>
            </a:r>
            <a:r>
              <a:rPr sz="3200" spc="-24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40" dirty="0" smtClean="0">
                <a:latin typeface="Arial"/>
                <a:cs typeface="Arial"/>
              </a:rPr>
              <a:t>A</a:t>
            </a:r>
            <a:r>
              <a:rPr sz="3200" spc="-24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(1234</a:t>
            </a:r>
            <a:r>
              <a:rPr sz="3200" spc="0" dirty="0" smtClean="0">
                <a:latin typeface="Arial"/>
                <a:cs typeface="Arial"/>
              </a:rPr>
              <a:t>H).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-240" dirty="0" smtClean="0">
                <a:latin typeface="Arial"/>
                <a:cs typeface="Arial"/>
              </a:rPr>
              <a:t>A</a:t>
            </a:r>
            <a:r>
              <a:rPr sz="2800" spc="-229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ymb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lic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while</a:t>
            </a:r>
            <a:endParaRPr sz="2800">
              <a:latin typeface="Arial"/>
              <a:cs typeface="Arial"/>
            </a:endParaRPr>
          </a:p>
          <a:p>
            <a:pPr marR="255904" algn="ctr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1234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tu</a:t>
            </a:r>
            <a:r>
              <a:rPr sz="2800" spc="-10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imal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" y="609600"/>
            <a:ext cx="7290816" cy="2497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128651"/>
            <a:ext cx="814514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3–</a:t>
            </a:r>
            <a:r>
              <a:rPr sz="1800" b="1" spc="0" dirty="0" smtClean="0">
                <a:latin typeface="Arial"/>
                <a:cs typeface="Arial"/>
              </a:rPr>
              <a:t>5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[</a:t>
            </a:r>
            <a:r>
              <a:rPr sz="1800" spc="-5" dirty="0" smtClean="0">
                <a:latin typeface="Arial"/>
                <a:cs typeface="Arial"/>
              </a:rPr>
              <a:t>1234</a:t>
            </a:r>
            <a:r>
              <a:rPr sz="1800" spc="0" dirty="0" smtClean="0">
                <a:latin typeface="Arial"/>
                <a:cs typeface="Arial"/>
              </a:rPr>
              <a:t>H]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DS</a:t>
            </a:r>
            <a:r>
              <a:rPr sz="1800" spc="5" dirty="0" smtClean="0">
                <a:latin typeface="Arial"/>
                <a:cs typeface="Arial"/>
              </a:rPr>
              <a:t>=</a:t>
            </a:r>
            <a:r>
              <a:rPr sz="1800" spc="-5" dirty="0" smtClean="0">
                <a:latin typeface="Arial"/>
                <a:cs typeface="Arial"/>
              </a:rPr>
              <a:t>1000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315" y="3235325"/>
            <a:ext cx="8195309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H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515" y="4298487"/>
            <a:ext cx="7217409" cy="1701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999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-10" dirty="0" smtClean="0">
                <a:latin typeface="Arial"/>
                <a:cs typeface="Arial"/>
              </a:rPr>
              <a:t>ctiv</a:t>
            </a:r>
            <a:r>
              <a:rPr sz="2800" spc="-20" dirty="0" smtClean="0">
                <a:latin typeface="Arial"/>
                <a:cs typeface="Arial"/>
              </a:rPr>
              <a:t>e 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formed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ding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1234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fs</a:t>
            </a:r>
            <a:r>
              <a:rPr sz="2800" spc="-15" dirty="0" smtClean="0">
                <a:latin typeface="Arial"/>
                <a:cs typeface="Arial"/>
              </a:rPr>
              <a:t>et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s)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1000</a:t>
            </a:r>
            <a:r>
              <a:rPr sz="2800" spc="-25" dirty="0" smtClean="0">
                <a:latin typeface="Arial"/>
                <a:cs typeface="Arial"/>
              </a:rPr>
              <a:t>0H</a:t>
            </a:r>
            <a:r>
              <a:rPr sz="2800" spc="-10" dirty="0" smtClean="0">
                <a:latin typeface="Arial"/>
                <a:cs typeface="Arial"/>
              </a:rPr>
              <a:t>  (th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 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of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1000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times 10H)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ope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mode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10" dirty="0" smtClean="0">
                <a:latin typeface="Arial"/>
                <a:cs typeface="Arial"/>
              </a:rPr>
              <a:t>Dis</a:t>
            </a:r>
            <a:r>
              <a:rPr sz="4200" b="1" spc="-145" dirty="0" smtClean="0">
                <a:latin typeface="Arial"/>
                <a:cs typeface="Arial"/>
              </a:rPr>
              <a:t>p</a:t>
            </a:r>
            <a:r>
              <a:rPr sz="4200" b="1" spc="-120" dirty="0" smtClean="0">
                <a:latin typeface="Arial"/>
                <a:cs typeface="Arial"/>
              </a:rPr>
              <a:t>laceme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70" dirty="0" smtClean="0">
                <a:latin typeface="Arial"/>
                <a:cs typeface="Arial"/>
              </a:rPr>
              <a:t>t</a:t>
            </a:r>
            <a:r>
              <a:rPr sz="4200" b="1" spc="-160" dirty="0" smtClean="0">
                <a:latin typeface="Arial"/>
                <a:cs typeface="Arial"/>
              </a:rPr>
              <a:t> </a:t>
            </a:r>
            <a:r>
              <a:rPr sz="4200" b="1" spc="-155" dirty="0" smtClean="0">
                <a:latin typeface="Arial"/>
                <a:cs typeface="Arial"/>
              </a:rPr>
              <a:t>A</a:t>
            </a:r>
            <a:r>
              <a:rPr sz="4200" b="1" spc="-145" dirty="0" smtClean="0">
                <a:latin typeface="Arial"/>
                <a:cs typeface="Arial"/>
              </a:rPr>
              <a:t>d</a:t>
            </a:r>
            <a:r>
              <a:rPr sz="4200" b="1" spc="-105" dirty="0" smtClean="0">
                <a:latin typeface="Arial"/>
                <a:cs typeface="Arial"/>
              </a:rPr>
              <a:t>dressi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130" dirty="0" smtClean="0">
                <a:latin typeface="Arial"/>
                <a:cs typeface="Arial"/>
              </a:rPr>
              <a:t>g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69655" cy="36055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93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 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cal to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except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stead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5" dirty="0" smtClean="0">
                <a:latin typeface="Arial"/>
                <a:cs typeface="Arial"/>
              </a:rPr>
              <a:t> 3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6355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,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 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up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3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32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ype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much more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xible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Re</a:t>
            </a:r>
            <a:r>
              <a:rPr sz="4000" b="1" spc="-45" dirty="0" smtClean="0">
                <a:latin typeface="Arial"/>
                <a:cs typeface="Arial"/>
              </a:rPr>
              <a:t>g</a:t>
            </a:r>
            <a:r>
              <a:rPr sz="4000" b="1" spc="-20" dirty="0" smtClean="0">
                <a:latin typeface="Arial"/>
                <a:cs typeface="Arial"/>
              </a:rPr>
              <a:t>ister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Indirect</a:t>
            </a:r>
            <a:r>
              <a:rPr sz="4000" b="1" spc="-13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dressi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26475" cy="4579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9080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sters: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B</a:t>
            </a:r>
            <a:r>
              <a:rPr sz="3200" spc="-15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, DI,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 register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 except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760095" indent="-342900" algn="just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 serve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ur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ose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30175"/>
            <a:ext cx="861631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3–</a:t>
            </a:r>
            <a:r>
              <a:rPr sz="1800" b="1" spc="0" dirty="0" smtClean="0">
                <a:latin typeface="Arial"/>
                <a:cs typeface="Arial"/>
              </a:rPr>
              <a:t>6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[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]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BX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=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1000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=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010</a:t>
            </a:r>
            <a:r>
              <a:rPr sz="1800" spc="-5" dirty="0" smtClean="0">
                <a:latin typeface="Arial"/>
                <a:cs typeface="Arial"/>
              </a:rPr>
              <a:t>0</a:t>
            </a:r>
            <a:r>
              <a:rPr sz="1800" spc="0" dirty="0" smtClean="0">
                <a:latin typeface="Arial"/>
                <a:cs typeface="Arial"/>
              </a:rPr>
              <a:t>H.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te 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th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</a:t>
            </a:r>
            <a:r>
              <a:rPr sz="1800" spc="-10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s</a:t>
            </a:r>
            <a:r>
              <a:rPr sz="1800" spc="-10" dirty="0" smtClean="0">
                <a:latin typeface="Arial"/>
                <a:cs typeface="Arial"/>
              </a:rPr>
              <a:t>ho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ft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 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 of mem</a:t>
            </a:r>
            <a:r>
              <a:rPr sz="1800" spc="-1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ry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sferred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9808" y="1143000"/>
            <a:ext cx="7659624" cy="4581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4552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ta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gm</a:t>
            </a:r>
            <a:r>
              <a:rPr sz="3200" b="1" spc="-2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nt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 wi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mo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BX, DI,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21941"/>
            <a:ext cx="8479155" cy="405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BP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b="1" dirty="0" smtClean="0">
                <a:latin typeface="Arial"/>
                <a:cs typeface="Arial"/>
              </a:rPr>
              <a:t>st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ck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gme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tt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efa</a:t>
            </a:r>
            <a:r>
              <a:rPr sz="2800" spc="-10" dirty="0" smtClean="0">
                <a:latin typeface="Arial"/>
                <a:cs typeface="Arial"/>
              </a:rPr>
              <a:t>ult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these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-15" dirty="0" smtClean="0">
                <a:latin typeface="Arial"/>
                <a:cs typeface="Arial"/>
              </a:rPr>
              <a:t>ex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sters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EBP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EAX,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BX, ECX,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EDX, EDI,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ESI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74509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32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must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ever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exceed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000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FFFFH.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21941"/>
            <a:ext cx="8601075" cy="395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val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is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irectly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10" dirty="0" smtClean="0">
                <a:latin typeface="Arial"/>
                <a:cs typeface="Arial"/>
              </a:rPr>
              <a:t> 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does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out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ide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dic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rig</a:t>
            </a:r>
            <a:r>
              <a:rPr sz="2800" spc="-15" dirty="0" smtClean="0">
                <a:latin typeface="Arial"/>
                <a:cs typeface="Arial"/>
              </a:rPr>
              <a:t>hts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4171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64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se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calcul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n;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 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actu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 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421370" cy="1947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cases,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res specifying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size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sp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ci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l a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mbl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 dire</a:t>
            </a:r>
            <a:r>
              <a:rPr sz="3200" b="1" spc="-20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tive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 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R, WORD PTR,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DWO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PTR,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QWO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PTR.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2299842"/>
            <a:ext cx="8467090" cy="3481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217804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siz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 data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y the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6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pointer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(PTR)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rectiv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52578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SIMD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octal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OW</a:t>
            </a:r>
            <a:r>
              <a:rPr sz="3200" spc="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RD PTR,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resen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12</a:t>
            </a:r>
            <a:r>
              <a:rPr sz="3200" spc="-5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-wide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Introd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20" dirty="0" smtClean="0">
                <a:latin typeface="Arial"/>
                <a:cs typeface="Arial"/>
              </a:rPr>
              <a:t>ction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44890" cy="3994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ficie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sof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ware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ari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y 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oyed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666115" indent="-342900" algn="just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stack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PUSH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POP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will 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erst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467090" cy="5667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50990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3–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seq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lly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8229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lish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task,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with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57721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Aft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izing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store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seq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750" y="1623060"/>
            <a:ext cx="0" cy="1316736"/>
          </a:xfrm>
          <a:custGeom>
            <a:avLst/>
            <a:gdLst/>
            <a:ahLst/>
            <a:cxnLst/>
            <a:rect l="l" t="t" r="r" b="b"/>
            <a:pathLst>
              <a:path h="1316736">
                <a:moveTo>
                  <a:pt x="0" y="1316735"/>
                </a:moveTo>
                <a:lnTo>
                  <a:pt x="0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9884" y="3200400"/>
            <a:ext cx="384048" cy="0"/>
          </a:xfrm>
          <a:custGeom>
            <a:avLst/>
            <a:gdLst/>
            <a:ahLst/>
            <a:cxnLst/>
            <a:rect l="l" t="t" r="r" b="b"/>
            <a:pathLst>
              <a:path w="384048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92240" y="3074670"/>
            <a:ext cx="662939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39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4888" y="3056382"/>
            <a:ext cx="50291" cy="0"/>
          </a:xfrm>
          <a:custGeom>
            <a:avLst/>
            <a:gdLst/>
            <a:ahLst/>
            <a:cxnLst/>
            <a:rect l="l" t="t" r="r" b="b"/>
            <a:pathLst>
              <a:path w="50291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32004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3750" y="3040379"/>
            <a:ext cx="0" cy="2505456"/>
          </a:xfrm>
          <a:custGeom>
            <a:avLst/>
            <a:gdLst/>
            <a:ahLst/>
            <a:cxnLst/>
            <a:rect l="l" t="t" r="r" b="b"/>
            <a:pathLst>
              <a:path h="2505456">
                <a:moveTo>
                  <a:pt x="0" y="2505456"/>
                </a:moveTo>
                <a:lnTo>
                  <a:pt x="0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29884" y="3394709"/>
            <a:ext cx="1225295" cy="0"/>
          </a:xfrm>
          <a:custGeom>
            <a:avLst/>
            <a:gdLst/>
            <a:ahLst/>
            <a:cxnLst/>
            <a:rect l="l" t="t" r="r" b="b"/>
            <a:pathLst>
              <a:path w="1225296">
                <a:moveTo>
                  <a:pt x="0" y="0"/>
                </a:moveTo>
                <a:lnTo>
                  <a:pt x="1225295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3600" y="3186683"/>
            <a:ext cx="0" cy="2212848"/>
          </a:xfrm>
          <a:custGeom>
            <a:avLst/>
            <a:gdLst/>
            <a:ahLst/>
            <a:cxnLst/>
            <a:rect l="l" t="t" r="r" b="b"/>
            <a:pathLst>
              <a:path h="2212848">
                <a:moveTo>
                  <a:pt x="0" y="2212848"/>
                </a:moveTo>
                <a:lnTo>
                  <a:pt x="0" y="0"/>
                </a:lnTo>
              </a:path>
            </a:pathLst>
          </a:custGeom>
          <a:ln w="22860">
            <a:solidFill>
              <a:srgbClr val="3B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29884" y="3861053"/>
            <a:ext cx="1225295" cy="0"/>
          </a:xfrm>
          <a:custGeom>
            <a:avLst/>
            <a:gdLst/>
            <a:ahLst/>
            <a:cxnLst/>
            <a:rect l="l" t="t" r="r" b="b"/>
            <a:pathLst>
              <a:path w="1225296">
                <a:moveTo>
                  <a:pt x="0" y="0"/>
                </a:moveTo>
                <a:lnTo>
                  <a:pt x="1225295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1327" y="4327397"/>
            <a:ext cx="3241548" cy="0"/>
          </a:xfrm>
          <a:custGeom>
            <a:avLst/>
            <a:gdLst/>
            <a:ahLst/>
            <a:cxnLst/>
            <a:rect l="l" t="t" r="r" b="b"/>
            <a:pathLst>
              <a:path w="3241548">
                <a:moveTo>
                  <a:pt x="0" y="0"/>
                </a:moveTo>
                <a:lnTo>
                  <a:pt x="3241548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29884" y="4327397"/>
            <a:ext cx="1225295" cy="0"/>
          </a:xfrm>
          <a:custGeom>
            <a:avLst/>
            <a:gdLst/>
            <a:ahLst/>
            <a:cxnLst/>
            <a:rect l="l" t="t" r="r" b="b"/>
            <a:pathLst>
              <a:path w="1225296">
                <a:moveTo>
                  <a:pt x="0" y="0"/>
                </a:moveTo>
                <a:lnTo>
                  <a:pt x="1225295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7611" y="4793741"/>
            <a:ext cx="3264408" cy="0"/>
          </a:xfrm>
          <a:custGeom>
            <a:avLst/>
            <a:gdLst/>
            <a:ahLst/>
            <a:cxnLst/>
            <a:rect l="l" t="t" r="r" b="b"/>
            <a:pathLst>
              <a:path w="3264408">
                <a:moveTo>
                  <a:pt x="0" y="0"/>
                </a:moveTo>
                <a:lnTo>
                  <a:pt x="3264408" y="0"/>
                </a:lnTo>
              </a:path>
            </a:pathLst>
          </a:custGeom>
          <a:ln w="32004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81327" y="4315967"/>
            <a:ext cx="0" cy="493776"/>
          </a:xfrm>
          <a:custGeom>
            <a:avLst/>
            <a:gdLst/>
            <a:ahLst/>
            <a:cxnLst/>
            <a:rect l="l" t="t" r="r" b="b"/>
            <a:pathLst>
              <a:path h="493776">
                <a:moveTo>
                  <a:pt x="0" y="493776"/>
                </a:moveTo>
                <a:lnTo>
                  <a:pt x="0" y="0"/>
                </a:lnTo>
              </a:path>
            </a:pathLst>
          </a:custGeom>
          <a:ln w="2743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4670" y="4315967"/>
            <a:ext cx="0" cy="493776"/>
          </a:xfrm>
          <a:custGeom>
            <a:avLst/>
            <a:gdLst/>
            <a:ahLst/>
            <a:cxnLst/>
            <a:rect l="l" t="t" r="r" b="b"/>
            <a:pathLst>
              <a:path h="493776">
                <a:moveTo>
                  <a:pt x="0" y="493776"/>
                </a:moveTo>
                <a:lnTo>
                  <a:pt x="0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0590" y="4315967"/>
            <a:ext cx="0" cy="489204"/>
          </a:xfrm>
          <a:custGeom>
            <a:avLst/>
            <a:gdLst/>
            <a:ahLst/>
            <a:cxnLst/>
            <a:rect l="l" t="t" r="r" b="b"/>
            <a:pathLst>
              <a:path h="489204">
                <a:moveTo>
                  <a:pt x="0" y="489204"/>
                </a:moveTo>
                <a:lnTo>
                  <a:pt x="0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09159" y="4574285"/>
            <a:ext cx="1243584" cy="0"/>
          </a:xfrm>
          <a:custGeom>
            <a:avLst/>
            <a:gdLst/>
            <a:ahLst/>
            <a:cxnLst/>
            <a:rect l="l" t="t" r="r" b="b"/>
            <a:pathLst>
              <a:path w="1243584">
                <a:moveTo>
                  <a:pt x="0" y="0"/>
                </a:moveTo>
                <a:lnTo>
                  <a:pt x="1243584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9884" y="4793741"/>
            <a:ext cx="1225295" cy="0"/>
          </a:xfrm>
          <a:custGeom>
            <a:avLst/>
            <a:gdLst/>
            <a:ahLst/>
            <a:cxnLst/>
            <a:rect l="l" t="t" r="r" b="b"/>
            <a:pathLst>
              <a:path w="1225296">
                <a:moveTo>
                  <a:pt x="0" y="0"/>
                </a:moveTo>
                <a:lnTo>
                  <a:pt x="1225295" y="0"/>
                </a:lnTo>
              </a:path>
            </a:pathLst>
          </a:custGeom>
          <a:ln w="32004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1620" y="117525"/>
            <a:ext cx="8019415" cy="568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46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3-7 </a:t>
            </a:r>
            <a:r>
              <a:rPr sz="1750" b="1" spc="-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An</a:t>
            </a:r>
            <a:r>
              <a:rPr sz="1750" b="1" spc="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0" dirty="0" smtClean="0">
                <a:solidFill>
                  <a:srgbClr val="010101"/>
                </a:solidFill>
                <a:latin typeface="Arial"/>
                <a:cs typeface="Arial"/>
              </a:rPr>
              <a:t>array</a:t>
            </a:r>
            <a:r>
              <a:rPr sz="1750" b="1" spc="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TABLE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)</a:t>
            </a:r>
            <a:r>
              <a:rPr sz="1750" b="1" spc="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containing</a:t>
            </a:r>
            <a:r>
              <a:rPr sz="1750" b="1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50</a:t>
            </a:r>
            <a:r>
              <a:rPr sz="1750" b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bytes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that</a:t>
            </a:r>
            <a:r>
              <a:rPr sz="1750" b="1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" dirty="0" smtClean="0">
                <a:solidFill>
                  <a:srgbClr val="010101"/>
                </a:solidFill>
                <a:latin typeface="Arial"/>
                <a:cs typeface="Arial"/>
              </a:rPr>
              <a:t>are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indirectly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addressed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through</a:t>
            </a:r>
            <a:r>
              <a:rPr sz="1750" b="1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register</a:t>
            </a:r>
            <a:r>
              <a:rPr sz="1750" b="1" spc="2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BX.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0355" y="1312926"/>
            <a:ext cx="740410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-130" dirty="0" smtClean="0">
                <a:solidFill>
                  <a:srgbClr val="424242"/>
                </a:solidFill>
                <a:latin typeface="Arial"/>
                <a:cs typeface="Arial"/>
              </a:rPr>
              <a:t>Memory</a:t>
            </a:r>
            <a:endParaRPr sz="1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9132" y="4449571"/>
            <a:ext cx="399415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-160" dirty="0" smtClean="0">
                <a:solidFill>
                  <a:srgbClr val="424242"/>
                </a:solidFill>
                <a:latin typeface="Courier New"/>
                <a:cs typeface="Courier New"/>
              </a:rPr>
              <a:t>EBX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62903" y="2936240"/>
            <a:ext cx="13017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30" dirty="0" smtClean="0">
                <a:solidFill>
                  <a:srgbClr val="2F2F2F"/>
                </a:solidFill>
                <a:latin typeface="Times New Roman"/>
                <a:cs typeface="Times New Roman"/>
              </a:rPr>
              <a:t>.....-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13880" y="2693923"/>
            <a:ext cx="280670" cy="574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700" spc="775" dirty="0" smtClean="0">
                <a:solidFill>
                  <a:srgbClr val="2F2F2F"/>
                </a:solidFill>
                <a:latin typeface="Times New Roman"/>
                <a:cs typeface="Times New Roman"/>
              </a:rPr>
              <a:t>-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68059" y="3067558"/>
            <a:ext cx="209550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925" dirty="0" smtClean="0">
                <a:solidFill>
                  <a:srgbClr val="424242"/>
                </a:solidFill>
                <a:latin typeface="Arial"/>
                <a:cs typeface="Arial"/>
              </a:rPr>
              <a:t>-</a:t>
            </a:r>
            <a:endParaRPr sz="1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52676" y="4447540"/>
            <a:ext cx="83820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spc="90" dirty="0" smtClean="0">
                <a:solidFill>
                  <a:srgbClr val="424242"/>
                </a:solidFill>
                <a:latin typeface="Courier New"/>
                <a:cs typeface="Courier New"/>
              </a:rPr>
              <a:t>0</a:t>
            </a:r>
            <a:r>
              <a:rPr sz="1700" b="1" spc="-335" dirty="0" smtClean="0">
                <a:solidFill>
                  <a:srgbClr val="424242"/>
                </a:solidFill>
                <a:latin typeface="Courier New"/>
                <a:cs typeface="Courier New"/>
              </a:rPr>
              <a:t> </a:t>
            </a:r>
            <a:r>
              <a:rPr sz="1700" b="1" spc="50" dirty="0" smtClean="0">
                <a:solidFill>
                  <a:srgbClr val="424242"/>
                </a:solidFill>
                <a:latin typeface="Courier New"/>
                <a:cs typeface="Courier New"/>
              </a:rPr>
              <a:t>0</a:t>
            </a:r>
            <a:r>
              <a:rPr sz="1700" b="1" spc="-365" dirty="0" smtClean="0">
                <a:solidFill>
                  <a:srgbClr val="424242"/>
                </a:solidFill>
                <a:latin typeface="Courier New"/>
                <a:cs typeface="Courier New"/>
              </a:rPr>
              <a:t> </a:t>
            </a:r>
            <a:r>
              <a:rPr sz="1700" b="1" spc="90" dirty="0" smtClean="0">
                <a:solidFill>
                  <a:srgbClr val="424242"/>
                </a:solidFill>
                <a:latin typeface="Courier New"/>
                <a:cs typeface="Courier New"/>
              </a:rPr>
              <a:t>0</a:t>
            </a:r>
            <a:r>
              <a:rPr sz="1700" b="1" spc="-335" dirty="0" smtClean="0">
                <a:solidFill>
                  <a:srgbClr val="424242"/>
                </a:solidFill>
                <a:latin typeface="Courier New"/>
                <a:cs typeface="Courier New"/>
              </a:rPr>
              <a:t> </a:t>
            </a:r>
            <a:r>
              <a:rPr sz="1700" b="1" spc="50" dirty="0" smtClean="0">
                <a:solidFill>
                  <a:srgbClr val="424242"/>
                </a:solidFill>
                <a:latin typeface="Courier New"/>
                <a:cs typeface="Courier New"/>
              </a:rPr>
              <a:t>0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15715" y="4452111"/>
            <a:ext cx="1115060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spc="550" dirty="0" smtClean="0">
                <a:solidFill>
                  <a:srgbClr val="424242"/>
                </a:solidFill>
                <a:latin typeface="Times New Roman"/>
                <a:cs typeface="Times New Roman"/>
              </a:rPr>
              <a:t>TABLE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70879" y="4409947"/>
            <a:ext cx="15113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540" dirty="0" smtClean="0">
                <a:solidFill>
                  <a:srgbClr val="424242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30900" y="4873752"/>
            <a:ext cx="1224915" cy="828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spc="1345" dirty="0" smtClean="0">
                <a:solidFill>
                  <a:srgbClr val="2F2F2F"/>
                </a:solidFill>
                <a:latin typeface="Arial"/>
                <a:cs typeface="Arial"/>
              </a:rPr>
              <a:t>---</a:t>
            </a:r>
            <a:endParaRPr sz="5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47635" y="2450338"/>
            <a:ext cx="995680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45" dirty="0" smtClean="0">
                <a:solidFill>
                  <a:srgbClr val="424242"/>
                </a:solidFill>
                <a:latin typeface="Arial"/>
                <a:cs typeface="Arial"/>
              </a:rPr>
              <a:t>Table+</a:t>
            </a:r>
            <a:r>
              <a:rPr sz="1550" b="1" spc="3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550" b="1" spc="75" dirty="0" smtClean="0">
                <a:solidFill>
                  <a:srgbClr val="424242"/>
                </a:solidFill>
                <a:latin typeface="Arial"/>
                <a:cs typeface="Arial"/>
              </a:rPr>
              <a:t>49</a:t>
            </a:r>
            <a:endParaRPr sz="1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47635" y="3533902"/>
            <a:ext cx="880110" cy="704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45" dirty="0" smtClean="0">
                <a:solidFill>
                  <a:srgbClr val="424242"/>
                </a:solidFill>
                <a:latin typeface="Arial"/>
                <a:cs typeface="Arial"/>
              </a:rPr>
              <a:t>Table+</a:t>
            </a:r>
            <a:r>
              <a:rPr sz="1550" b="1" spc="10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550" b="1" spc="30" dirty="0" smtClean="0">
                <a:solidFill>
                  <a:srgbClr val="424242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0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550" b="1" spc="45" dirty="0" smtClean="0">
                <a:solidFill>
                  <a:srgbClr val="424242"/>
                </a:solidFill>
                <a:latin typeface="Arial"/>
                <a:cs typeface="Arial"/>
              </a:rPr>
              <a:t>Table+</a:t>
            </a:r>
            <a:r>
              <a:rPr sz="1550" b="1" spc="17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550" b="1" spc="-55" dirty="0" smtClean="0">
                <a:solidFill>
                  <a:srgbClr val="424242"/>
                </a:solidFill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47635" y="4494021"/>
            <a:ext cx="518795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-45" dirty="0" smtClean="0">
                <a:solidFill>
                  <a:srgbClr val="424242"/>
                </a:solidFill>
                <a:latin typeface="Arial"/>
                <a:cs typeface="Arial"/>
              </a:rPr>
              <a:t>Table</a:t>
            </a:r>
            <a:endParaRPr sz="15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F1F1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957315" y="1696211"/>
          <a:ext cx="1209293" cy="13213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209"/>
                <a:gridCol w="637794"/>
              </a:tblGrid>
              <a:tr h="166877"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7432">
                      <a:solidFill>
                        <a:srgbClr val="484848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6344"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6344"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4017">
                <a:tc row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T w="22860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525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T w="22860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2860">
                      <a:solidFill>
                        <a:srgbClr val="444444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Ba</a:t>
            </a:r>
            <a:r>
              <a:rPr sz="4000" b="1" spc="-40" dirty="0" smtClean="0">
                <a:latin typeface="Arial"/>
                <a:cs typeface="Arial"/>
              </a:rPr>
              <a:t>s</a:t>
            </a:r>
            <a:r>
              <a:rPr sz="4000" b="1" spc="-3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-Plu</a:t>
            </a:r>
            <a:r>
              <a:rPr sz="4000" b="1" spc="-35" dirty="0" smtClean="0">
                <a:latin typeface="Arial"/>
                <a:cs typeface="Arial"/>
              </a:rPr>
              <a:t>s</a:t>
            </a:r>
            <a:r>
              <a:rPr sz="4000" b="1" spc="-20" dirty="0" smtClean="0">
                <a:latin typeface="Arial"/>
                <a:cs typeface="Arial"/>
              </a:rPr>
              <a:t>-Ind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x</a:t>
            </a:r>
            <a:r>
              <a:rPr sz="4000" b="1" spc="-1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dressi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79130" cy="4352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7493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Sim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lar 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187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lds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ing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arra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ndex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egi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ds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ela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ive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ion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 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756285" marR="1270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whe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BP</a:t>
            </a:r>
            <a:r>
              <a:rPr sz="2800" spc="-6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ses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oth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10" dirty="0" smtClean="0">
                <a:latin typeface="Arial"/>
                <a:cs typeface="Arial"/>
              </a:rPr>
              <a:t> st</a:t>
            </a:r>
            <a:r>
              <a:rPr sz="2800" spc="-15" dirty="0" smtClean="0">
                <a:latin typeface="Arial"/>
                <a:cs typeface="Arial"/>
              </a:rPr>
              <a:t>ack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BP</a:t>
            </a:r>
            <a:r>
              <a:rPr sz="2800" spc="-6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e</a:t>
            </a:r>
            <a:r>
              <a:rPr sz="2800" spc="-5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tiv</a:t>
            </a:r>
            <a:r>
              <a:rPr sz="2800" spc="-20" dirty="0" smtClean="0">
                <a:latin typeface="Arial"/>
                <a:cs typeface="Arial"/>
              </a:rPr>
              <a:t>e 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920"/>
              </a:lnSpc>
            </a:pPr>
            <a:r>
              <a:rPr sz="4200" b="1" spc="-130" dirty="0" smtClean="0">
                <a:latin typeface="Arial"/>
                <a:cs typeface="Arial"/>
              </a:rPr>
              <a:t>L</a:t>
            </a:r>
            <a:r>
              <a:rPr sz="4200" b="1" spc="-150" dirty="0" smtClean="0">
                <a:latin typeface="Arial"/>
                <a:cs typeface="Arial"/>
              </a:rPr>
              <a:t>o</a:t>
            </a:r>
            <a:r>
              <a:rPr sz="4200" b="1" spc="-105" dirty="0" smtClean="0">
                <a:latin typeface="Arial"/>
                <a:cs typeface="Arial"/>
              </a:rPr>
              <a:t>cating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Data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with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35" dirty="0" smtClean="0">
                <a:latin typeface="Arial"/>
                <a:cs typeface="Arial"/>
              </a:rPr>
              <a:t>Bas</a:t>
            </a:r>
            <a:r>
              <a:rPr sz="4200" b="1" spc="-110" dirty="0" smtClean="0">
                <a:latin typeface="Arial"/>
                <a:cs typeface="Arial"/>
              </a:rPr>
              <a:t>e</a:t>
            </a:r>
            <a:r>
              <a:rPr sz="4200" b="1" spc="-100" dirty="0" smtClean="0">
                <a:latin typeface="Arial"/>
                <a:cs typeface="Arial"/>
              </a:rPr>
              <a:t>-Plu</a:t>
            </a:r>
            <a:r>
              <a:rPr sz="4200" b="1" spc="-130" dirty="0" smtClean="0">
                <a:latin typeface="Arial"/>
                <a:cs typeface="Arial"/>
              </a:rPr>
              <a:t>s</a:t>
            </a:r>
            <a:r>
              <a:rPr sz="4200" b="1" spc="-100" dirty="0" smtClean="0">
                <a:latin typeface="Arial"/>
                <a:cs typeface="Arial"/>
              </a:rPr>
              <a:t>-Ind</a:t>
            </a:r>
            <a:r>
              <a:rPr sz="4200" b="1" spc="-135" dirty="0" smtClean="0">
                <a:latin typeface="Arial"/>
                <a:cs typeface="Arial"/>
              </a:rPr>
              <a:t>e</a:t>
            </a:r>
            <a:r>
              <a:rPr sz="4200" b="1" spc="-120" dirty="0" smtClean="0">
                <a:latin typeface="Arial"/>
                <a:cs typeface="Arial"/>
              </a:rPr>
              <a:t>x</a:t>
            </a:r>
            <a:endParaRPr sz="4200">
              <a:latin typeface="Arial"/>
              <a:cs typeface="Arial"/>
            </a:endParaRPr>
          </a:p>
          <a:p>
            <a:pPr marL="118745">
              <a:lnSpc>
                <a:spcPts val="4880"/>
              </a:lnSpc>
            </a:pPr>
            <a:r>
              <a:rPr sz="4200" b="1" spc="-140" dirty="0" smtClean="0">
                <a:latin typeface="Arial"/>
                <a:cs typeface="Arial"/>
              </a:rPr>
              <a:t>Ad</a:t>
            </a:r>
            <a:r>
              <a:rPr sz="4200" b="1" spc="-150" dirty="0" smtClean="0">
                <a:latin typeface="Arial"/>
                <a:cs typeface="Arial"/>
              </a:rPr>
              <a:t>d</a:t>
            </a:r>
            <a:r>
              <a:rPr sz="4200" b="1" spc="-110" dirty="0" smtClean="0">
                <a:latin typeface="Arial"/>
                <a:cs typeface="Arial"/>
              </a:rPr>
              <a:t>ressing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578215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3–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d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DX,[BX + DI]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ssemb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[BX]</a:t>
            </a:r>
            <a:r>
              <a:rPr sz="3200" spc="-10" dirty="0" smtClean="0">
                <a:latin typeface="Arial"/>
                <a:cs typeface="Arial"/>
              </a:rPr>
              <a:t>[</a:t>
            </a:r>
            <a:r>
              <a:rPr sz="3200" spc="0" dirty="0" smtClean="0">
                <a:latin typeface="Arial"/>
                <a:cs typeface="Arial"/>
              </a:rPr>
              <a:t>DI]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stead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[BX + DI</a:t>
            </a:r>
            <a:r>
              <a:rPr sz="3200" spc="-10" dirty="0" smtClean="0">
                <a:latin typeface="Arial"/>
                <a:cs typeface="Arial"/>
              </a:rPr>
              <a:t>]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marR="14478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 DX,[BX + DI]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 DX,[BX][DI]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written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tel ASM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30175"/>
            <a:ext cx="8723630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3–</a:t>
            </a:r>
            <a:r>
              <a:rPr sz="1800" b="1" spc="0" dirty="0" smtClean="0">
                <a:latin typeface="Arial"/>
                <a:cs typeface="Arial"/>
              </a:rPr>
              <a:t>8 </a:t>
            </a:r>
            <a:r>
              <a:rPr sz="1800" b="1" spc="-9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se-p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5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-i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x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dr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 fu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 for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MOV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,[BX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+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DI]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</a:t>
            </a:r>
            <a:r>
              <a:rPr sz="1800" spc="-10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tice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ha</a:t>
            </a:r>
            <a:r>
              <a:rPr sz="1800" spc="0" dirty="0" smtClean="0">
                <a:latin typeface="Arial"/>
                <a:cs typeface="Arial"/>
              </a:rPr>
              <a:t>t 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ry </a:t>
            </a:r>
            <a:r>
              <a:rPr sz="1800" spc="-10" dirty="0" smtClean="0">
                <a:latin typeface="Arial"/>
                <a:cs typeface="Arial"/>
              </a:rPr>
              <a:t>add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02010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acc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ca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DS</a:t>
            </a:r>
            <a:r>
              <a:rPr sz="1800" spc="5" dirty="0" smtClean="0">
                <a:latin typeface="Arial"/>
                <a:cs typeface="Arial"/>
              </a:rPr>
              <a:t>=</a:t>
            </a:r>
            <a:r>
              <a:rPr sz="1800" spc="-5" dirty="0" smtClean="0">
                <a:latin typeface="Arial"/>
                <a:cs typeface="Arial"/>
              </a:rPr>
              <a:t>0100</a:t>
            </a:r>
            <a:r>
              <a:rPr sz="1800" spc="0" dirty="0" smtClean="0">
                <a:latin typeface="Arial"/>
                <a:cs typeface="Arial"/>
              </a:rPr>
              <a:t>H,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5" dirty="0" smtClean="0">
                <a:latin typeface="Arial"/>
                <a:cs typeface="Arial"/>
              </a:rPr>
              <a:t>=</a:t>
            </a:r>
            <a:r>
              <a:rPr sz="1800" spc="-5" dirty="0" smtClean="0">
                <a:latin typeface="Arial"/>
                <a:cs typeface="Arial"/>
              </a:rPr>
              <a:t>100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DI</a:t>
            </a:r>
            <a:r>
              <a:rPr sz="1800" spc="5" dirty="0" smtClean="0">
                <a:latin typeface="Arial"/>
                <a:cs typeface="Arial"/>
              </a:rPr>
              <a:t>=</a:t>
            </a:r>
            <a:r>
              <a:rPr sz="1800" spc="-5" dirty="0" smtClean="0">
                <a:latin typeface="Arial"/>
                <a:cs typeface="Arial"/>
              </a:rPr>
              <a:t>0010H.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591" y="1459991"/>
            <a:ext cx="7303008" cy="3936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920"/>
              </a:lnSpc>
            </a:pPr>
            <a:r>
              <a:rPr sz="4200" b="1" spc="-130" dirty="0" smtClean="0">
                <a:latin typeface="Arial"/>
                <a:cs typeface="Arial"/>
              </a:rPr>
              <a:t>L</a:t>
            </a:r>
            <a:r>
              <a:rPr sz="4200" b="1" spc="-150" dirty="0" smtClean="0">
                <a:latin typeface="Arial"/>
                <a:cs typeface="Arial"/>
              </a:rPr>
              <a:t>o</a:t>
            </a:r>
            <a:r>
              <a:rPr sz="4200" b="1" spc="-105" dirty="0" smtClean="0">
                <a:latin typeface="Arial"/>
                <a:cs typeface="Arial"/>
              </a:rPr>
              <a:t>cating</a:t>
            </a:r>
            <a:r>
              <a:rPr sz="4200" b="1" spc="-200" dirty="0" smtClean="0">
                <a:latin typeface="Arial"/>
                <a:cs typeface="Arial"/>
              </a:rPr>
              <a:t> </a:t>
            </a:r>
            <a:r>
              <a:rPr sz="4200" b="1" spc="-110" dirty="0" smtClean="0">
                <a:latin typeface="Arial"/>
                <a:cs typeface="Arial"/>
              </a:rPr>
              <a:t>Array</a:t>
            </a:r>
            <a:r>
              <a:rPr sz="4200" b="1" spc="-5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Data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10" dirty="0" smtClean="0">
                <a:latin typeface="Arial"/>
                <a:cs typeface="Arial"/>
              </a:rPr>
              <a:t>Usi</a:t>
            </a:r>
            <a:r>
              <a:rPr sz="4200" b="1" spc="-145" dirty="0" smtClean="0">
                <a:latin typeface="Arial"/>
                <a:cs typeface="Arial"/>
              </a:rPr>
              <a:t>n</a:t>
            </a:r>
            <a:r>
              <a:rPr sz="4200" b="1" spc="-130" dirty="0" smtClean="0">
                <a:latin typeface="Arial"/>
                <a:cs typeface="Arial"/>
              </a:rPr>
              <a:t>g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30" dirty="0" smtClean="0">
                <a:latin typeface="Arial"/>
                <a:cs typeface="Arial"/>
              </a:rPr>
              <a:t>Bas</a:t>
            </a:r>
            <a:r>
              <a:rPr sz="4200" b="1" spc="-105" dirty="0" smtClean="0">
                <a:latin typeface="Arial"/>
                <a:cs typeface="Arial"/>
              </a:rPr>
              <a:t>e</a:t>
            </a:r>
            <a:r>
              <a:rPr sz="4200" b="1" spc="-70" dirty="0" smtClean="0">
                <a:latin typeface="Arial"/>
                <a:cs typeface="Arial"/>
              </a:rPr>
              <a:t>-</a:t>
            </a:r>
            <a:endParaRPr sz="4200">
              <a:latin typeface="Arial"/>
              <a:cs typeface="Arial"/>
            </a:endParaRPr>
          </a:p>
          <a:p>
            <a:pPr marL="118745">
              <a:lnSpc>
                <a:spcPts val="4880"/>
              </a:lnSpc>
            </a:pPr>
            <a:r>
              <a:rPr sz="4200" b="1" spc="-110" dirty="0" smtClean="0">
                <a:latin typeface="Arial"/>
                <a:cs typeface="Arial"/>
              </a:rPr>
              <a:t>Plu</a:t>
            </a:r>
            <a:r>
              <a:rPr sz="4200" b="1" spc="-125" dirty="0" smtClean="0">
                <a:latin typeface="Arial"/>
                <a:cs typeface="Arial"/>
              </a:rPr>
              <a:t>s</a:t>
            </a:r>
            <a:r>
              <a:rPr sz="4200" b="1" spc="-105" dirty="0" smtClean="0">
                <a:latin typeface="Arial"/>
                <a:cs typeface="Arial"/>
              </a:rPr>
              <a:t>-Index</a:t>
            </a:r>
            <a:r>
              <a:rPr sz="4200" b="1" spc="-195" dirty="0" smtClean="0">
                <a:latin typeface="Arial"/>
                <a:cs typeface="Arial"/>
              </a:rPr>
              <a:t> </a:t>
            </a:r>
            <a:r>
              <a:rPr sz="4200" b="1" spc="-140" dirty="0" smtClean="0">
                <a:latin typeface="Arial"/>
                <a:cs typeface="Arial"/>
              </a:rPr>
              <a:t>Ad</a:t>
            </a:r>
            <a:r>
              <a:rPr sz="4200" b="1" spc="-150" dirty="0" smtClean="0">
                <a:latin typeface="Arial"/>
                <a:cs typeface="Arial"/>
              </a:rPr>
              <a:t>d</a:t>
            </a:r>
            <a:r>
              <a:rPr sz="4200" b="1" spc="-110" dirty="0" smtClean="0">
                <a:latin typeface="Arial"/>
                <a:cs typeface="Arial"/>
              </a:rPr>
              <a:t>ressing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738235" cy="4091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j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arra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lish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s, lo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 register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se) 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 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7"/>
              </a:spcBef>
              <a:buClr>
                <a:srgbClr val="0D4000"/>
              </a:buClr>
              <a:buFont typeface="Arial"/>
              <a:buChar char="•"/>
            </a:pPr>
            <a:endParaRPr sz="900"/>
          </a:p>
          <a:p>
            <a:pPr marL="355600" marR="869315" indent="-342900">
              <a:lnSpc>
                <a:spcPts val="382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3–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6167" y="3339846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7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9884" y="1495044"/>
            <a:ext cx="0" cy="4087367"/>
          </a:xfrm>
          <a:custGeom>
            <a:avLst/>
            <a:gdLst/>
            <a:ahLst/>
            <a:cxnLst/>
            <a:rect l="l" t="t" r="r" b="b"/>
            <a:pathLst>
              <a:path h="4087367">
                <a:moveTo>
                  <a:pt x="0" y="4087367"/>
                </a:moveTo>
                <a:lnTo>
                  <a:pt x="0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0791" y="3440429"/>
            <a:ext cx="1888236" cy="0"/>
          </a:xfrm>
          <a:custGeom>
            <a:avLst/>
            <a:gdLst/>
            <a:ahLst/>
            <a:cxnLst/>
            <a:rect l="l" t="t" r="r" b="b"/>
            <a:pathLst>
              <a:path w="1888236">
                <a:moveTo>
                  <a:pt x="0" y="0"/>
                </a:moveTo>
                <a:lnTo>
                  <a:pt x="1888236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7650" y="3433571"/>
            <a:ext cx="0" cy="393191"/>
          </a:xfrm>
          <a:custGeom>
            <a:avLst/>
            <a:gdLst/>
            <a:ahLst/>
            <a:cxnLst/>
            <a:rect l="l" t="t" r="r" b="b"/>
            <a:pathLst>
              <a:path h="393191">
                <a:moveTo>
                  <a:pt x="0" y="393191"/>
                </a:moveTo>
                <a:lnTo>
                  <a:pt x="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6167" y="3591305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7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7267" y="3815334"/>
            <a:ext cx="1531620" cy="0"/>
          </a:xfrm>
          <a:custGeom>
            <a:avLst/>
            <a:gdLst/>
            <a:ahLst/>
            <a:cxnLst/>
            <a:rect l="l" t="t" r="r" b="b"/>
            <a:pathLst>
              <a:path w="1531620">
                <a:moveTo>
                  <a:pt x="0" y="0"/>
                </a:moveTo>
                <a:lnTo>
                  <a:pt x="1531620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16167" y="3813047"/>
            <a:ext cx="1545336" cy="0"/>
          </a:xfrm>
          <a:custGeom>
            <a:avLst/>
            <a:gdLst/>
            <a:ahLst/>
            <a:cxnLst/>
            <a:rect l="l" t="t" r="r" b="b"/>
            <a:pathLst>
              <a:path w="1545336">
                <a:moveTo>
                  <a:pt x="0" y="0"/>
                </a:moveTo>
                <a:lnTo>
                  <a:pt x="1545336" y="0"/>
                </a:lnTo>
              </a:path>
            </a:pathLst>
          </a:custGeom>
          <a:ln w="457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1840" y="3803903"/>
            <a:ext cx="0" cy="521208"/>
          </a:xfrm>
          <a:custGeom>
            <a:avLst/>
            <a:gdLst/>
            <a:ahLst/>
            <a:cxnLst/>
            <a:rect l="l" t="t" r="r" b="b"/>
            <a:pathLst>
              <a:path h="521208">
                <a:moveTo>
                  <a:pt x="0" y="521208"/>
                </a:moveTo>
                <a:lnTo>
                  <a:pt x="0" y="0"/>
                </a:lnTo>
              </a:path>
            </a:pathLst>
          </a:custGeom>
          <a:ln w="2743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2029" y="3803903"/>
            <a:ext cx="0" cy="521208"/>
          </a:xfrm>
          <a:custGeom>
            <a:avLst/>
            <a:gdLst/>
            <a:ahLst/>
            <a:cxnLst/>
            <a:rect l="l" t="t" r="r" b="b"/>
            <a:pathLst>
              <a:path h="521208">
                <a:moveTo>
                  <a:pt x="0" y="521208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16167" y="4169664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7959" y="4169664"/>
            <a:ext cx="923544" cy="0"/>
          </a:xfrm>
          <a:custGeom>
            <a:avLst/>
            <a:gdLst/>
            <a:ahLst/>
            <a:cxnLst/>
            <a:rect l="l" t="t" r="r" b="b"/>
            <a:pathLst>
              <a:path w="923544">
                <a:moveTo>
                  <a:pt x="0" y="0"/>
                </a:moveTo>
                <a:lnTo>
                  <a:pt x="923544" y="0"/>
                </a:lnTo>
              </a:path>
            </a:pathLst>
          </a:custGeom>
          <a:ln w="457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8123" y="4315967"/>
            <a:ext cx="1545336" cy="0"/>
          </a:xfrm>
          <a:custGeom>
            <a:avLst/>
            <a:gdLst/>
            <a:ahLst/>
            <a:cxnLst/>
            <a:rect l="l" t="t" r="r" b="b"/>
            <a:pathLst>
              <a:path w="1545336">
                <a:moveTo>
                  <a:pt x="0" y="0"/>
                </a:moveTo>
                <a:lnTo>
                  <a:pt x="1545336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7076" y="4302252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</a:path>
            </a:pathLst>
          </a:custGeom>
          <a:ln w="2743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98314" y="4270247"/>
            <a:ext cx="0" cy="54863"/>
          </a:xfrm>
          <a:custGeom>
            <a:avLst/>
            <a:gdLst/>
            <a:ahLst/>
            <a:cxnLst/>
            <a:rect l="l" t="t" r="r" b="b"/>
            <a:pathLst>
              <a:path h="54863">
                <a:moveTo>
                  <a:pt x="0" y="54863"/>
                </a:moveTo>
                <a:lnTo>
                  <a:pt x="0" y="0"/>
                </a:lnTo>
              </a:path>
            </a:pathLst>
          </a:custGeom>
          <a:ln w="3200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16167" y="4359402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7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52359" y="1522475"/>
            <a:ext cx="0" cy="4087368"/>
          </a:xfrm>
          <a:custGeom>
            <a:avLst/>
            <a:gdLst/>
            <a:ahLst/>
            <a:cxnLst/>
            <a:rect l="l" t="t" r="r" b="b"/>
            <a:pathLst>
              <a:path h="4087368">
                <a:moveTo>
                  <a:pt x="0" y="4087368"/>
                </a:moveTo>
                <a:lnTo>
                  <a:pt x="0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244" y="4414265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8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9361" y="4334255"/>
            <a:ext cx="0" cy="379476"/>
          </a:xfrm>
          <a:custGeom>
            <a:avLst/>
            <a:gdLst/>
            <a:ahLst/>
            <a:cxnLst/>
            <a:rect l="l" t="t" r="r" b="b"/>
            <a:pathLst>
              <a:path h="379476">
                <a:moveTo>
                  <a:pt x="0" y="379476"/>
                </a:moveTo>
                <a:lnTo>
                  <a:pt x="0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4672" y="4864608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8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4572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0674" y="4402835"/>
            <a:ext cx="0" cy="512063"/>
          </a:xfrm>
          <a:custGeom>
            <a:avLst/>
            <a:gdLst/>
            <a:ahLst/>
            <a:cxnLst/>
            <a:rect l="l" t="t" r="r" b="b"/>
            <a:pathLst>
              <a:path h="512063">
                <a:moveTo>
                  <a:pt x="0" y="512063"/>
                </a:moveTo>
                <a:lnTo>
                  <a:pt x="0" y="0"/>
                </a:lnTo>
              </a:path>
            </a:pathLst>
          </a:custGeom>
          <a:ln w="22860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52294" y="4402835"/>
            <a:ext cx="0" cy="484631"/>
          </a:xfrm>
          <a:custGeom>
            <a:avLst/>
            <a:gdLst/>
            <a:ahLst/>
            <a:cxnLst/>
            <a:rect l="l" t="t" r="r" b="b"/>
            <a:pathLst>
              <a:path h="484631">
                <a:moveTo>
                  <a:pt x="0" y="484631"/>
                </a:moveTo>
                <a:lnTo>
                  <a:pt x="0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16167" y="4615434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7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40864" y="4706873"/>
            <a:ext cx="3598164" cy="0"/>
          </a:xfrm>
          <a:custGeom>
            <a:avLst/>
            <a:gdLst/>
            <a:ahLst/>
            <a:cxnLst/>
            <a:rect l="l" t="t" r="r" b="b"/>
            <a:pathLst>
              <a:path w="3598164">
                <a:moveTo>
                  <a:pt x="0" y="0"/>
                </a:moveTo>
                <a:lnTo>
                  <a:pt x="3598164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16167" y="4873752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7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0763" y="98589"/>
            <a:ext cx="8413115" cy="584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117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3-9 </a:t>
            </a:r>
            <a:r>
              <a:rPr sz="1750" b="1" spc="-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20" dirty="0" smtClean="0">
                <a:solidFill>
                  <a:srgbClr val="010101"/>
                </a:solidFill>
                <a:latin typeface="Arial"/>
                <a:cs typeface="Arial"/>
              </a:rPr>
              <a:t>An</a:t>
            </a:r>
            <a:r>
              <a:rPr sz="160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15" dirty="0" smtClean="0">
                <a:solidFill>
                  <a:srgbClr val="010101"/>
                </a:solidFill>
                <a:latin typeface="Arial"/>
                <a:cs typeface="Arial"/>
              </a:rPr>
              <a:t>example </a:t>
            </a:r>
            <a:r>
              <a:rPr sz="1600" b="1" spc="-2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3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600" b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2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60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5" dirty="0" smtClean="0">
                <a:solidFill>
                  <a:srgbClr val="010101"/>
                </a:solidFill>
                <a:latin typeface="Arial"/>
                <a:cs typeface="Arial"/>
              </a:rPr>
              <a:t>base-plus-index </a:t>
            </a:r>
            <a:r>
              <a:rPr sz="1600" b="1" spc="-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010101"/>
                </a:solidFill>
                <a:latin typeface="Arial"/>
                <a:cs typeface="Arial"/>
              </a:rPr>
              <a:t>addressing </a:t>
            </a:r>
            <a:r>
              <a:rPr sz="1600" b="1" spc="-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5" dirty="0" smtClean="0">
                <a:solidFill>
                  <a:srgbClr val="010101"/>
                </a:solidFill>
                <a:latin typeface="Arial"/>
                <a:cs typeface="Arial"/>
              </a:rPr>
              <a:t>mode. </a:t>
            </a:r>
            <a:r>
              <a:rPr sz="1600" b="1" spc="-2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80" dirty="0" smtClean="0">
                <a:solidFill>
                  <a:srgbClr val="010101"/>
                </a:solidFill>
                <a:latin typeface="Arial"/>
                <a:cs typeface="Arial"/>
              </a:rPr>
              <a:t>Here</a:t>
            </a:r>
            <a:r>
              <a:rPr sz="1600" b="1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25" dirty="0" smtClean="0">
                <a:solidFill>
                  <a:srgbClr val="010101"/>
                </a:solidFill>
                <a:latin typeface="Arial"/>
                <a:cs typeface="Arial"/>
              </a:rPr>
              <a:t>an</a:t>
            </a:r>
            <a:r>
              <a:rPr sz="1600" b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25" dirty="0" smtClean="0">
                <a:solidFill>
                  <a:srgbClr val="010101"/>
                </a:solidFill>
                <a:latin typeface="Arial"/>
                <a:cs typeface="Arial"/>
              </a:rPr>
              <a:t>element</a:t>
            </a:r>
            <a:r>
              <a:rPr sz="1600" b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60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600" b="1" spc="85" dirty="0" smtClean="0">
                <a:solidFill>
                  <a:srgbClr val="010101"/>
                </a:solidFill>
                <a:latin typeface="Arial"/>
                <a:cs typeface="Arial"/>
              </a:rPr>
              <a:t>DI</a:t>
            </a:r>
            <a:r>
              <a:rPr sz="1600" b="1" spc="60" dirty="0" smtClean="0">
                <a:solidFill>
                  <a:srgbClr val="010101"/>
                </a:solidFill>
                <a:latin typeface="Arial"/>
                <a:cs typeface="Arial"/>
              </a:rPr>
              <a:t>)</a:t>
            </a:r>
            <a:r>
              <a:rPr sz="1600" b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1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60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45" dirty="0" smtClean="0">
                <a:solidFill>
                  <a:srgbClr val="010101"/>
                </a:solidFill>
                <a:latin typeface="Arial"/>
                <a:cs typeface="Arial"/>
              </a:rPr>
              <a:t>an</a:t>
            </a:r>
            <a:r>
              <a:rPr sz="1600" b="1" spc="-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45" dirty="0" smtClean="0">
                <a:solidFill>
                  <a:srgbClr val="010101"/>
                </a:solidFill>
                <a:latin typeface="Arial"/>
                <a:cs typeface="Arial"/>
              </a:rPr>
              <a:t>ARRAY </a:t>
            </a:r>
            <a:r>
              <a:rPr sz="1600" b="1" spc="-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30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600" b="1" spc="55" dirty="0" smtClean="0">
                <a:solidFill>
                  <a:srgbClr val="010101"/>
                </a:solidFill>
                <a:latin typeface="Arial"/>
                <a:cs typeface="Arial"/>
              </a:rPr>
              <a:t>BX</a:t>
            </a:r>
            <a:r>
              <a:rPr sz="1600" b="1" spc="30" dirty="0" smtClean="0">
                <a:solidFill>
                  <a:srgbClr val="010101"/>
                </a:solidFill>
                <a:latin typeface="Arial"/>
                <a:cs typeface="Arial"/>
              </a:rPr>
              <a:t>)</a:t>
            </a:r>
            <a:r>
              <a:rPr sz="1600" b="1" spc="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35" dirty="0" smtClean="0">
                <a:solidFill>
                  <a:srgbClr val="010101"/>
                </a:solidFill>
                <a:latin typeface="Arial"/>
                <a:cs typeface="Arial"/>
              </a:rPr>
              <a:t>is </a:t>
            </a:r>
            <a:r>
              <a:rPr sz="1600" b="1" spc="5" dirty="0" smtClean="0">
                <a:solidFill>
                  <a:srgbClr val="010101"/>
                </a:solidFill>
                <a:latin typeface="Arial"/>
                <a:cs typeface="Arial"/>
              </a:rPr>
              <a:t>addressed.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33820" y="1134109"/>
            <a:ext cx="56388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55" dirty="0" smtClean="0">
                <a:solidFill>
                  <a:srgbClr val="444444"/>
                </a:solidFill>
                <a:latin typeface="Arial"/>
                <a:cs typeface="Arial"/>
              </a:rPr>
              <a:t>M</a:t>
            </a:r>
            <a:r>
              <a:rPr sz="1150" b="1" spc="-5" dirty="0" smtClean="0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sz="1150" b="1" spc="-55" dirty="0" smtClean="0">
                <a:solidFill>
                  <a:srgbClr val="5E5E5E"/>
                </a:solidFill>
                <a:latin typeface="Arial"/>
                <a:cs typeface="Arial"/>
              </a:rPr>
              <a:t>m</a:t>
            </a:r>
            <a:r>
              <a:rPr sz="1150" b="1" spc="-70" dirty="0" smtClean="0">
                <a:solidFill>
                  <a:srgbClr val="444444"/>
                </a:solidFill>
                <a:latin typeface="Arial"/>
                <a:cs typeface="Arial"/>
              </a:rPr>
              <a:t>ory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04052" y="1178814"/>
            <a:ext cx="281305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1060" dirty="0" smtClean="0">
                <a:solidFill>
                  <a:srgbClr val="181818"/>
                </a:solidFill>
                <a:latin typeface="Arial"/>
                <a:cs typeface="Arial"/>
              </a:rPr>
              <a:t>-</a:t>
            </a:r>
            <a:endParaRPr sz="2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25259" y="1078991"/>
            <a:ext cx="935355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922019" algn="l"/>
              </a:tabLst>
            </a:pPr>
            <a:r>
              <a:rPr sz="3600" strike="sngStrike" spc="-10" dirty="0" smtClean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3600" strike="sngStrike" spc="15" dirty="0" smtClean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3600" strike="sngStrike" spc="1160" dirty="0" smtClean="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sz="3600" strike="sngStrike" spc="-10" dirty="0" smtClean="0">
                <a:solidFill>
                  <a:srgbClr val="181818"/>
                </a:solidFill>
                <a:latin typeface="Arial"/>
                <a:cs typeface="Arial"/>
              </a:rPr>
              <a:t> 	</a:t>
            </a:r>
            <a:endParaRPr sz="3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03267" y="3535426"/>
            <a:ext cx="18478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70" dirty="0" smtClean="0">
                <a:solidFill>
                  <a:srgbClr val="444444"/>
                </a:solidFill>
                <a:latin typeface="Arial"/>
                <a:cs typeface="Arial"/>
              </a:rPr>
              <a:t>01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91203" y="3959605"/>
            <a:ext cx="56769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2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sz="1150" b="1" spc="-70" dirty="0" smtClean="0">
                <a:solidFill>
                  <a:srgbClr val="5E5E5E"/>
                </a:solidFill>
                <a:latin typeface="Arial"/>
                <a:cs typeface="Arial"/>
              </a:rPr>
              <a:t>l</a:t>
            </a:r>
            <a:r>
              <a:rPr sz="1150" b="1" spc="5" dirty="0" smtClean="0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sz="1150" b="1" spc="-20" dirty="0" smtClean="0">
                <a:solidFill>
                  <a:srgbClr val="5E5E5E"/>
                </a:solidFill>
                <a:latin typeface="Arial"/>
                <a:cs typeface="Arial"/>
              </a:rPr>
              <a:t>m</a:t>
            </a:r>
            <a:r>
              <a:rPr sz="1150" b="1" spc="5" dirty="0" smtClean="0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sz="1150" b="1" spc="-65" dirty="0" smtClean="0">
                <a:solidFill>
                  <a:srgbClr val="5E5E5E"/>
                </a:solidFill>
                <a:latin typeface="Arial"/>
                <a:cs typeface="Arial"/>
              </a:rPr>
              <a:t>n</a:t>
            </a:r>
            <a:r>
              <a:rPr sz="1150" b="1" spc="-80" dirty="0" smtClean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endParaRPr sz="11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77772" y="4152900"/>
            <a:ext cx="210820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175" dirty="0" smtClean="0">
                <a:solidFill>
                  <a:srgbClr val="444444"/>
                </a:solidFill>
                <a:latin typeface="Courier New"/>
                <a:cs typeface="Courier New"/>
              </a:rPr>
              <a:t>BX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04036" y="4558538"/>
            <a:ext cx="52895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35" dirty="0" smtClean="0">
                <a:solidFill>
                  <a:srgbClr val="2F2F2F"/>
                </a:solidFill>
                <a:latin typeface="Arial"/>
                <a:cs typeface="Arial"/>
              </a:rPr>
              <a:t>ARRAY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30900" y="5087873"/>
            <a:ext cx="384810" cy="8553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50" spc="-910" dirty="0" smtClean="0">
                <a:solidFill>
                  <a:srgbClr val="181818"/>
                </a:solidFill>
                <a:latin typeface="Times New Roman"/>
                <a:cs typeface="Times New Roman"/>
              </a:rPr>
              <a:t>---</a:t>
            </a:r>
            <a:endParaRPr sz="5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53959" y="3372611"/>
            <a:ext cx="822325" cy="1477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35" dirty="0" smtClean="0">
                <a:solidFill>
                  <a:srgbClr val="2F2F2F"/>
                </a:solidFill>
                <a:latin typeface="Arial"/>
                <a:cs typeface="Arial"/>
              </a:rPr>
              <a:t>ARRAY</a:t>
            </a:r>
            <a:r>
              <a:rPr sz="1150" b="1" spc="7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200" b="1" spc="210" dirty="0" smtClean="0">
                <a:solidFill>
                  <a:srgbClr val="444444"/>
                </a:solidFill>
                <a:latin typeface="Times New Roman"/>
                <a:cs typeface="Times New Roman"/>
              </a:rPr>
              <a:t>+5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8"/>
              </a:spcBef>
            </a:pPr>
            <a:endParaRPr sz="650"/>
          </a:p>
          <a:p>
            <a:pPr marL="26034">
              <a:lnSpc>
                <a:spcPct val="100000"/>
              </a:lnSpc>
            </a:pPr>
            <a:r>
              <a:rPr sz="1150" b="1" spc="-35" dirty="0" smtClean="0">
                <a:solidFill>
                  <a:srgbClr val="2F2F2F"/>
                </a:solidFill>
                <a:latin typeface="Arial"/>
                <a:cs typeface="Arial"/>
              </a:rPr>
              <a:t>ARRAY</a:t>
            </a:r>
            <a:r>
              <a:rPr sz="1150" b="1" spc="7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50" b="1" spc="220" dirty="0" smtClean="0">
                <a:solidFill>
                  <a:srgbClr val="444444"/>
                </a:solidFill>
                <a:latin typeface="Arial"/>
                <a:cs typeface="Arial"/>
              </a:rPr>
              <a:t>+4</a:t>
            </a:r>
            <a:endParaRPr sz="11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 marL="26034">
              <a:lnSpc>
                <a:spcPct val="100000"/>
              </a:lnSpc>
            </a:pPr>
            <a:r>
              <a:rPr sz="1150" b="1" spc="-50" dirty="0" smtClean="0">
                <a:solidFill>
                  <a:srgbClr val="2F2F2F"/>
                </a:solidFill>
                <a:latin typeface="Arial"/>
                <a:cs typeface="Arial"/>
              </a:rPr>
              <a:t>ARRAY</a:t>
            </a:r>
            <a:r>
              <a:rPr sz="1150" b="1" spc="1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50" b="1" spc="240" dirty="0" smtClean="0">
                <a:solidFill>
                  <a:srgbClr val="444444"/>
                </a:solidFill>
                <a:latin typeface="Arial"/>
                <a:cs typeface="Arial"/>
              </a:rPr>
              <a:t>+3</a:t>
            </a:r>
            <a:endParaRPr sz="115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455"/>
              </a:spcBef>
            </a:pPr>
            <a:r>
              <a:rPr sz="1150" b="1" spc="-35" dirty="0" smtClean="0">
                <a:solidFill>
                  <a:srgbClr val="2F2F2F"/>
                </a:solidFill>
                <a:latin typeface="Arial"/>
                <a:cs typeface="Arial"/>
              </a:rPr>
              <a:t>ARRAY</a:t>
            </a:r>
            <a:r>
              <a:rPr sz="1150" b="1" spc="7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50" b="1" spc="105" dirty="0" smtClean="0">
                <a:solidFill>
                  <a:srgbClr val="5E5E5E"/>
                </a:solidFill>
                <a:latin typeface="Arial"/>
                <a:cs typeface="Arial"/>
              </a:rPr>
              <a:t>+</a:t>
            </a:r>
            <a:r>
              <a:rPr sz="1150" b="1" spc="-10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150" b="1" spc="140" dirty="0" smtClean="0">
                <a:solidFill>
                  <a:srgbClr val="444444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  <a:p>
            <a:pPr marL="12700" marR="36830" indent="4445">
              <a:lnSpc>
                <a:spcPct val="151300"/>
              </a:lnSpc>
            </a:pPr>
            <a:r>
              <a:rPr sz="1150" b="1" spc="-35" dirty="0" smtClean="0">
                <a:solidFill>
                  <a:srgbClr val="444444"/>
                </a:solidFill>
                <a:latin typeface="Arial"/>
                <a:cs typeface="Arial"/>
              </a:rPr>
              <a:t>ARRAY</a:t>
            </a:r>
            <a:r>
              <a:rPr sz="1150" b="1" spc="14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150" b="1" spc="20" dirty="0" smtClean="0">
                <a:solidFill>
                  <a:srgbClr val="5E5E5E"/>
                </a:solidFill>
                <a:latin typeface="Arial"/>
                <a:cs typeface="Arial"/>
              </a:rPr>
              <a:t>+</a:t>
            </a:r>
            <a:r>
              <a:rPr sz="1150" b="1" spc="9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150" b="1" spc="-145" dirty="0" smtClean="0">
                <a:solidFill>
                  <a:srgbClr val="2F2F2F"/>
                </a:solidFill>
                <a:latin typeface="Arial"/>
                <a:cs typeface="Arial"/>
              </a:rPr>
              <a:t>1</a:t>
            </a:r>
            <a:r>
              <a:rPr sz="1150" b="1" spc="-7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50" b="1" spc="-35" dirty="0" smtClean="0">
                <a:solidFill>
                  <a:srgbClr val="2F2F2F"/>
                </a:solidFill>
                <a:latin typeface="Arial"/>
                <a:cs typeface="Arial"/>
              </a:rPr>
              <a:t>ARRAY</a:t>
            </a:r>
            <a:endParaRPr sz="11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5124" y="6299200"/>
            <a:ext cx="398843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Re</a:t>
            </a:r>
            <a:r>
              <a:rPr sz="4000" b="1" spc="-45" dirty="0" smtClean="0">
                <a:latin typeface="Arial"/>
                <a:cs typeface="Arial"/>
              </a:rPr>
              <a:t>g</a:t>
            </a:r>
            <a:r>
              <a:rPr sz="4000" b="1" spc="-20" dirty="0" smtClean="0">
                <a:latin typeface="Arial"/>
                <a:cs typeface="Arial"/>
              </a:rPr>
              <a:t>ister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Relative</a:t>
            </a:r>
            <a:r>
              <a:rPr sz="4000" b="1" spc="-12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dressi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947165"/>
            <a:ext cx="8622665" cy="3996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7029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Sim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lar 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se-pl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s-ind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addressing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 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 ad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ace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ex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(B</a:t>
            </a:r>
            <a:r>
              <a:rPr sz="2800" spc="-38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X,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SI)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19113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3–1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 AX,[B</a:t>
            </a:r>
            <a:r>
              <a:rPr sz="3200" spc="-10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+</a:t>
            </a:r>
            <a:r>
              <a:rPr sz="3200" spc="-10" dirty="0" smtClean="0">
                <a:latin typeface="Arial"/>
                <a:cs typeface="Arial"/>
              </a:rPr>
              <a:t>100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H]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K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4778" y="1527047"/>
            <a:ext cx="0" cy="3401567"/>
          </a:xfrm>
          <a:custGeom>
            <a:avLst/>
            <a:gdLst/>
            <a:ahLst/>
            <a:cxnLst/>
            <a:rect l="l" t="t" r="r" b="b"/>
            <a:pathLst>
              <a:path h="3401567">
                <a:moveTo>
                  <a:pt x="0" y="3401567"/>
                </a:moveTo>
                <a:lnTo>
                  <a:pt x="0" y="0"/>
                </a:lnTo>
              </a:path>
            </a:pathLst>
          </a:custGeom>
          <a:ln w="32004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6811" y="1476755"/>
            <a:ext cx="690371" cy="0"/>
          </a:xfrm>
          <a:custGeom>
            <a:avLst/>
            <a:gdLst/>
            <a:ahLst/>
            <a:cxnLst/>
            <a:rect l="l" t="t" r="r" b="b"/>
            <a:pathLst>
              <a:path w="690371">
                <a:moveTo>
                  <a:pt x="0" y="0"/>
                </a:moveTo>
                <a:lnTo>
                  <a:pt x="690371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4203" y="1661922"/>
            <a:ext cx="1083564" cy="0"/>
          </a:xfrm>
          <a:custGeom>
            <a:avLst/>
            <a:gdLst/>
            <a:ahLst/>
            <a:cxnLst/>
            <a:rect l="l" t="t" r="r" b="b"/>
            <a:pathLst>
              <a:path w="1083564">
                <a:moveTo>
                  <a:pt x="0" y="0"/>
                </a:moveTo>
                <a:lnTo>
                  <a:pt x="1083564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6288" y="1453896"/>
            <a:ext cx="411479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4203" y="2055114"/>
            <a:ext cx="1083564" cy="0"/>
          </a:xfrm>
          <a:custGeom>
            <a:avLst/>
            <a:gdLst/>
            <a:ahLst/>
            <a:cxnLst/>
            <a:rect l="l" t="t" r="r" b="b"/>
            <a:pathLst>
              <a:path w="1083564">
                <a:moveTo>
                  <a:pt x="0" y="0"/>
                </a:moveTo>
                <a:lnTo>
                  <a:pt x="1083564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04203" y="2448305"/>
            <a:ext cx="1083564" cy="0"/>
          </a:xfrm>
          <a:custGeom>
            <a:avLst/>
            <a:gdLst/>
            <a:ahLst/>
            <a:cxnLst/>
            <a:rect l="l" t="t" r="r" b="b"/>
            <a:pathLst>
              <a:path w="1083564">
                <a:moveTo>
                  <a:pt x="0" y="0"/>
                </a:moveTo>
                <a:lnTo>
                  <a:pt x="1083564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7844" y="2976372"/>
            <a:ext cx="2679192" cy="0"/>
          </a:xfrm>
          <a:custGeom>
            <a:avLst/>
            <a:gdLst/>
            <a:ahLst/>
            <a:cxnLst/>
            <a:rect l="l" t="t" r="r" b="b"/>
            <a:pathLst>
              <a:path w="2679192">
                <a:moveTo>
                  <a:pt x="0" y="0"/>
                </a:moveTo>
                <a:lnTo>
                  <a:pt x="2679192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04203" y="2841498"/>
            <a:ext cx="1083564" cy="0"/>
          </a:xfrm>
          <a:custGeom>
            <a:avLst/>
            <a:gdLst/>
            <a:ahLst/>
            <a:cxnLst/>
            <a:rect l="l" t="t" r="r" b="b"/>
            <a:pathLst>
              <a:path w="1083564">
                <a:moveTo>
                  <a:pt x="0" y="0"/>
                </a:moveTo>
                <a:lnTo>
                  <a:pt x="1083564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4255" y="2971800"/>
            <a:ext cx="128016" cy="0"/>
          </a:xfrm>
          <a:custGeom>
            <a:avLst/>
            <a:gdLst/>
            <a:ahLst/>
            <a:cxnLst/>
            <a:rect l="l" t="t" r="r" b="b"/>
            <a:pathLst>
              <a:path w="128016">
                <a:moveTo>
                  <a:pt x="0" y="0"/>
                </a:moveTo>
                <a:lnTo>
                  <a:pt x="12801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7700" y="2971800"/>
            <a:ext cx="1773936" cy="0"/>
          </a:xfrm>
          <a:custGeom>
            <a:avLst/>
            <a:gdLst/>
            <a:ahLst/>
            <a:cxnLst/>
            <a:rect l="l" t="t" r="r" b="b"/>
            <a:pathLst>
              <a:path w="1773936">
                <a:moveTo>
                  <a:pt x="0" y="0"/>
                </a:moveTo>
                <a:lnTo>
                  <a:pt x="1773936" y="0"/>
                </a:lnTo>
              </a:path>
            </a:pathLst>
          </a:custGeom>
          <a:ln w="9144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7844" y="3371850"/>
            <a:ext cx="2683764" cy="0"/>
          </a:xfrm>
          <a:custGeom>
            <a:avLst/>
            <a:gdLst/>
            <a:ahLst/>
            <a:cxnLst/>
            <a:rect l="l" t="t" r="r" b="b"/>
            <a:pathLst>
              <a:path w="2683764">
                <a:moveTo>
                  <a:pt x="0" y="0"/>
                </a:moveTo>
                <a:lnTo>
                  <a:pt x="2683764" y="0"/>
                </a:lnTo>
              </a:path>
            </a:pathLst>
          </a:custGeom>
          <a:ln w="32004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1560" y="2962655"/>
            <a:ext cx="0" cy="1083564"/>
          </a:xfrm>
          <a:custGeom>
            <a:avLst/>
            <a:gdLst/>
            <a:ahLst/>
            <a:cxnLst/>
            <a:rect l="l" t="t" r="r" b="b"/>
            <a:pathLst>
              <a:path h="1083564">
                <a:moveTo>
                  <a:pt x="0" y="1083564"/>
                </a:moveTo>
                <a:lnTo>
                  <a:pt x="0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2011" y="2962655"/>
            <a:ext cx="0" cy="809244"/>
          </a:xfrm>
          <a:custGeom>
            <a:avLst/>
            <a:gdLst/>
            <a:ahLst/>
            <a:cxnLst/>
            <a:rect l="l" t="t" r="r" b="b"/>
            <a:pathLst>
              <a:path h="809244">
                <a:moveTo>
                  <a:pt x="0" y="809244"/>
                </a:moveTo>
                <a:lnTo>
                  <a:pt x="0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2666" y="2962655"/>
            <a:ext cx="0" cy="804672"/>
          </a:xfrm>
          <a:custGeom>
            <a:avLst/>
            <a:gdLst/>
            <a:ahLst/>
            <a:cxnLst/>
            <a:rect l="l" t="t" r="r" b="b"/>
            <a:pathLst>
              <a:path h="804672">
                <a:moveTo>
                  <a:pt x="0" y="804672"/>
                </a:moveTo>
                <a:lnTo>
                  <a:pt x="0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7891" y="2958083"/>
            <a:ext cx="0" cy="941832"/>
          </a:xfrm>
          <a:custGeom>
            <a:avLst/>
            <a:gdLst/>
            <a:ahLst/>
            <a:cxnLst/>
            <a:rect l="l" t="t" r="r" b="b"/>
            <a:pathLst>
              <a:path h="941832">
                <a:moveTo>
                  <a:pt x="0" y="941832"/>
                </a:moveTo>
                <a:lnTo>
                  <a:pt x="0" y="0"/>
                </a:lnTo>
              </a:path>
            </a:pathLst>
          </a:custGeom>
          <a:ln w="32004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75888" y="3364991"/>
            <a:ext cx="658367" cy="0"/>
          </a:xfrm>
          <a:custGeom>
            <a:avLst/>
            <a:gdLst/>
            <a:ahLst/>
            <a:cxnLst/>
            <a:rect l="l" t="t" r="r" b="b"/>
            <a:pathLst>
              <a:path w="658367">
                <a:moveTo>
                  <a:pt x="0" y="0"/>
                </a:moveTo>
                <a:lnTo>
                  <a:pt x="658367" y="0"/>
                </a:lnTo>
              </a:path>
            </a:pathLst>
          </a:custGeom>
          <a:ln w="457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7700" y="3364991"/>
            <a:ext cx="1773936" cy="0"/>
          </a:xfrm>
          <a:custGeom>
            <a:avLst/>
            <a:gdLst/>
            <a:ahLst/>
            <a:cxnLst/>
            <a:rect l="l" t="t" r="r" b="b"/>
            <a:pathLst>
              <a:path w="1773936">
                <a:moveTo>
                  <a:pt x="0" y="0"/>
                </a:moveTo>
                <a:lnTo>
                  <a:pt x="1773936" y="0"/>
                </a:lnTo>
              </a:path>
            </a:pathLst>
          </a:custGeom>
          <a:ln w="457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04203" y="3230117"/>
            <a:ext cx="1083564" cy="0"/>
          </a:xfrm>
          <a:custGeom>
            <a:avLst/>
            <a:gdLst/>
            <a:ahLst/>
            <a:cxnLst/>
            <a:rect l="l" t="t" r="r" b="b"/>
            <a:pathLst>
              <a:path w="1083564">
                <a:moveTo>
                  <a:pt x="0" y="0"/>
                </a:moveTo>
                <a:lnTo>
                  <a:pt x="1083564" y="0"/>
                </a:lnTo>
              </a:path>
            </a:pathLst>
          </a:custGeom>
          <a:ln w="32004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7844" y="3755897"/>
            <a:ext cx="2683764" cy="0"/>
          </a:xfrm>
          <a:custGeom>
            <a:avLst/>
            <a:gdLst/>
            <a:ahLst/>
            <a:cxnLst/>
            <a:rect l="l" t="t" r="r" b="b"/>
            <a:pathLst>
              <a:path w="2683764">
                <a:moveTo>
                  <a:pt x="0" y="0"/>
                </a:moveTo>
                <a:lnTo>
                  <a:pt x="2683764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9603" y="3573017"/>
            <a:ext cx="662940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36507" y="3456432"/>
            <a:ext cx="0" cy="1920239"/>
          </a:xfrm>
          <a:custGeom>
            <a:avLst/>
            <a:gdLst/>
            <a:ahLst/>
            <a:cxnLst/>
            <a:rect l="l" t="t" r="r" b="b"/>
            <a:pathLst>
              <a:path h="1920239">
                <a:moveTo>
                  <a:pt x="0" y="1920239"/>
                </a:moveTo>
                <a:lnTo>
                  <a:pt x="0" y="0"/>
                </a:lnTo>
              </a:path>
            </a:pathLst>
          </a:custGeom>
          <a:ln w="18288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0258" y="3561588"/>
            <a:ext cx="0" cy="612648"/>
          </a:xfrm>
          <a:custGeom>
            <a:avLst/>
            <a:gdLst/>
            <a:ahLst/>
            <a:cxnLst/>
            <a:rect l="l" t="t" r="r" b="b"/>
            <a:pathLst>
              <a:path h="612648">
                <a:moveTo>
                  <a:pt x="0" y="612648"/>
                </a:moveTo>
                <a:lnTo>
                  <a:pt x="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04203" y="3623309"/>
            <a:ext cx="1083564" cy="0"/>
          </a:xfrm>
          <a:custGeom>
            <a:avLst/>
            <a:gdLst/>
            <a:ahLst/>
            <a:cxnLst/>
            <a:rect l="l" t="t" r="r" b="b"/>
            <a:pathLst>
              <a:path w="1083564">
                <a:moveTo>
                  <a:pt x="0" y="0"/>
                </a:moveTo>
                <a:lnTo>
                  <a:pt x="1083564" y="0"/>
                </a:lnTo>
              </a:path>
            </a:pathLst>
          </a:custGeom>
          <a:ln w="32004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26564" y="3890771"/>
            <a:ext cx="1495044" cy="0"/>
          </a:xfrm>
          <a:custGeom>
            <a:avLst/>
            <a:gdLst/>
            <a:ahLst/>
            <a:cxnLst/>
            <a:rect l="l" t="t" r="r" b="b"/>
            <a:pathLst>
              <a:path w="1495044">
                <a:moveTo>
                  <a:pt x="0" y="0"/>
                </a:moveTo>
                <a:lnTo>
                  <a:pt x="1495044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90488" y="3959352"/>
            <a:ext cx="1092708" cy="0"/>
          </a:xfrm>
          <a:custGeom>
            <a:avLst/>
            <a:gdLst/>
            <a:ahLst/>
            <a:cxnLst/>
            <a:rect l="l" t="t" r="r" b="b"/>
            <a:pathLst>
              <a:path w="1092707">
                <a:moveTo>
                  <a:pt x="0" y="0"/>
                </a:moveTo>
                <a:lnTo>
                  <a:pt x="1092708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99632" y="4400550"/>
            <a:ext cx="1088136" cy="0"/>
          </a:xfrm>
          <a:custGeom>
            <a:avLst/>
            <a:gdLst/>
            <a:ahLst/>
            <a:cxnLst/>
            <a:rect l="l" t="t" r="r" b="b"/>
            <a:pathLst>
              <a:path w="1088136">
                <a:moveTo>
                  <a:pt x="0" y="0"/>
                </a:moveTo>
                <a:lnTo>
                  <a:pt x="1088136" y="0"/>
                </a:lnTo>
              </a:path>
            </a:pathLst>
          </a:custGeom>
          <a:ln w="32004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7308" y="4519421"/>
            <a:ext cx="612647" cy="0"/>
          </a:xfrm>
          <a:custGeom>
            <a:avLst/>
            <a:gdLst/>
            <a:ahLst/>
            <a:cxnLst/>
            <a:rect l="l" t="t" r="r" b="b"/>
            <a:pathLst>
              <a:path w="612647">
                <a:moveTo>
                  <a:pt x="0" y="0"/>
                </a:moveTo>
                <a:lnTo>
                  <a:pt x="612647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45685" y="4640579"/>
            <a:ext cx="0" cy="370332"/>
          </a:xfrm>
          <a:custGeom>
            <a:avLst/>
            <a:gdLst/>
            <a:ahLst/>
            <a:cxnLst/>
            <a:rect l="l" t="t" r="r" b="b"/>
            <a:pathLst>
              <a:path h="370332">
                <a:moveTo>
                  <a:pt x="0" y="370332"/>
                </a:moveTo>
                <a:lnTo>
                  <a:pt x="0" y="0"/>
                </a:lnTo>
              </a:path>
            </a:pathLst>
          </a:custGeom>
          <a:ln w="2286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04203" y="4796028"/>
            <a:ext cx="1083564" cy="0"/>
          </a:xfrm>
          <a:custGeom>
            <a:avLst/>
            <a:gdLst/>
            <a:ahLst/>
            <a:cxnLst/>
            <a:rect l="l" t="t" r="r" b="b"/>
            <a:pathLst>
              <a:path w="1083564">
                <a:moveTo>
                  <a:pt x="0" y="0"/>
                </a:moveTo>
                <a:lnTo>
                  <a:pt x="1083564" y="0"/>
                </a:lnTo>
              </a:path>
            </a:pathLst>
          </a:custGeom>
          <a:ln w="32004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04203" y="4896611"/>
            <a:ext cx="827531" cy="0"/>
          </a:xfrm>
          <a:custGeom>
            <a:avLst/>
            <a:gdLst/>
            <a:ahLst/>
            <a:cxnLst/>
            <a:rect l="l" t="t" r="r" b="b"/>
            <a:pathLst>
              <a:path w="827531">
                <a:moveTo>
                  <a:pt x="0" y="0"/>
                </a:moveTo>
                <a:lnTo>
                  <a:pt x="827531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62621" y="1435608"/>
            <a:ext cx="0" cy="3387852"/>
          </a:xfrm>
          <a:custGeom>
            <a:avLst/>
            <a:gdLst/>
            <a:ahLst/>
            <a:cxnLst/>
            <a:rect l="l" t="t" r="r" b="b"/>
            <a:pathLst>
              <a:path h="3387852">
                <a:moveTo>
                  <a:pt x="0" y="3387852"/>
                </a:moveTo>
                <a:lnTo>
                  <a:pt x="0" y="0"/>
                </a:lnTo>
              </a:path>
            </a:pathLst>
          </a:custGeom>
          <a:ln w="32004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3400" y="4681728"/>
            <a:ext cx="0" cy="530351"/>
          </a:xfrm>
          <a:custGeom>
            <a:avLst/>
            <a:gdLst/>
            <a:ahLst/>
            <a:cxnLst/>
            <a:rect l="l" t="t" r="r" b="b"/>
            <a:pathLst>
              <a:path h="530351">
                <a:moveTo>
                  <a:pt x="0" y="530351"/>
                </a:moveTo>
                <a:lnTo>
                  <a:pt x="0" y="0"/>
                </a:lnTo>
              </a:path>
            </a:pathLst>
          </a:custGeom>
          <a:ln w="32004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70732" y="5365241"/>
            <a:ext cx="640079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79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62271" y="5365241"/>
            <a:ext cx="4183379" cy="0"/>
          </a:xfrm>
          <a:custGeom>
            <a:avLst/>
            <a:gdLst/>
            <a:ahLst/>
            <a:cxnLst/>
            <a:rect l="l" t="t" r="r" b="b"/>
            <a:pathLst>
              <a:path w="4183379">
                <a:moveTo>
                  <a:pt x="0" y="0"/>
                </a:moveTo>
                <a:lnTo>
                  <a:pt x="4183379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0763" y="103123"/>
            <a:ext cx="8648700" cy="1508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10000"/>
              </a:lnSpc>
            </a:pPr>
            <a:r>
              <a:rPr sz="1750" b="1" dirty="0" smtClean="0">
                <a:latin typeface="Arial"/>
                <a:cs typeface="Arial"/>
              </a:rPr>
              <a:t>Figure</a:t>
            </a:r>
            <a:r>
              <a:rPr sz="1750" b="1" spc="20" dirty="0" smtClean="0">
                <a:latin typeface="Arial"/>
                <a:cs typeface="Arial"/>
              </a:rPr>
              <a:t> </a:t>
            </a:r>
            <a:r>
              <a:rPr sz="1750" b="1" spc="120" dirty="0" smtClean="0">
                <a:latin typeface="Arial"/>
                <a:cs typeface="Arial"/>
              </a:rPr>
              <a:t>3-10  </a:t>
            </a:r>
            <a:r>
              <a:rPr sz="1600" b="1" spc="55" dirty="0" smtClean="0">
                <a:latin typeface="Arial"/>
                <a:cs typeface="Arial"/>
              </a:rPr>
              <a:t>The</a:t>
            </a:r>
            <a:r>
              <a:rPr sz="1600" b="1" spc="110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operation</a:t>
            </a:r>
            <a:r>
              <a:rPr sz="1600" b="1" spc="190" dirty="0" smtClean="0">
                <a:latin typeface="Arial"/>
                <a:cs typeface="Arial"/>
              </a:rPr>
              <a:t> </a:t>
            </a:r>
            <a:r>
              <a:rPr sz="1600" b="1" spc="-15" dirty="0" smtClean="0">
                <a:latin typeface="Arial"/>
                <a:cs typeface="Arial"/>
              </a:rPr>
              <a:t>of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20" dirty="0" smtClean="0">
                <a:latin typeface="Arial"/>
                <a:cs typeface="Arial"/>
              </a:rPr>
              <a:t>the</a:t>
            </a:r>
            <a:r>
              <a:rPr sz="1600" b="1" spc="155" dirty="0" smtClean="0">
                <a:latin typeface="Arial"/>
                <a:cs typeface="Arial"/>
              </a:rPr>
              <a:t> </a:t>
            </a:r>
            <a:r>
              <a:rPr sz="1750" b="1" spc="10" dirty="0" smtClean="0">
                <a:latin typeface="Arial"/>
                <a:cs typeface="Arial"/>
              </a:rPr>
              <a:t>MOV</a:t>
            </a:r>
            <a:r>
              <a:rPr sz="1750" b="1" spc="-160" dirty="0" smtClean="0">
                <a:latin typeface="Arial"/>
                <a:cs typeface="Arial"/>
              </a:rPr>
              <a:t> </a:t>
            </a:r>
            <a:r>
              <a:rPr sz="1750" b="1" spc="-60" dirty="0" smtClean="0">
                <a:latin typeface="Arial"/>
                <a:cs typeface="Arial"/>
              </a:rPr>
              <a:t>AX, </a:t>
            </a:r>
            <a:r>
              <a:rPr sz="1750" b="1" spc="-215" dirty="0" smtClean="0">
                <a:latin typeface="Arial"/>
                <a:cs typeface="Arial"/>
              </a:rPr>
              <a:t> </a:t>
            </a:r>
            <a:r>
              <a:rPr sz="1600" b="1" spc="60" dirty="0" smtClean="0">
                <a:latin typeface="Arial"/>
                <a:cs typeface="Arial"/>
              </a:rPr>
              <a:t>[BX=1000H]</a:t>
            </a:r>
            <a:r>
              <a:rPr sz="1600" b="1" spc="200" dirty="0" smtClean="0">
                <a:latin typeface="Arial"/>
                <a:cs typeface="Arial"/>
              </a:rPr>
              <a:t> </a:t>
            </a:r>
            <a:r>
              <a:rPr sz="1600" b="1" spc="-30" dirty="0" smtClean="0">
                <a:latin typeface="Arial"/>
                <a:cs typeface="Arial"/>
              </a:rPr>
              <a:t>instructon,</a:t>
            </a:r>
            <a:r>
              <a:rPr sz="1600" b="1" spc="185" dirty="0" smtClean="0">
                <a:latin typeface="Arial"/>
                <a:cs typeface="Arial"/>
              </a:rPr>
              <a:t> </a:t>
            </a:r>
            <a:r>
              <a:rPr sz="1600" b="1" spc="20" dirty="0" smtClean="0">
                <a:latin typeface="Arial"/>
                <a:cs typeface="Arial"/>
              </a:rPr>
              <a:t>when </a:t>
            </a:r>
            <a:r>
              <a:rPr sz="1600" b="1" spc="-130" dirty="0" smtClean="0">
                <a:latin typeface="Arial"/>
                <a:cs typeface="Arial"/>
              </a:rPr>
              <a:t> </a:t>
            </a:r>
            <a:r>
              <a:rPr sz="1600" b="1" spc="65" dirty="0" smtClean="0">
                <a:latin typeface="Arial"/>
                <a:cs typeface="Arial"/>
              </a:rPr>
              <a:t>BX=1000H</a:t>
            </a:r>
            <a:r>
              <a:rPr sz="1600" b="1" spc="30" dirty="0" smtClean="0">
                <a:latin typeface="Arial"/>
                <a:cs typeface="Arial"/>
              </a:rPr>
              <a:t> </a:t>
            </a:r>
            <a:r>
              <a:rPr sz="1600" b="1" spc="15" dirty="0" smtClean="0">
                <a:latin typeface="Arial"/>
                <a:cs typeface="Arial"/>
              </a:rPr>
              <a:t>and</a:t>
            </a:r>
            <a:r>
              <a:rPr sz="1600" b="1" spc="155" dirty="0" smtClean="0">
                <a:latin typeface="Arial"/>
                <a:cs typeface="Arial"/>
              </a:rPr>
              <a:t> </a:t>
            </a:r>
            <a:r>
              <a:rPr sz="1600" b="1" spc="95" dirty="0" smtClean="0">
                <a:latin typeface="Arial"/>
                <a:cs typeface="Arial"/>
              </a:rPr>
              <a:t>DS=0200H</a:t>
            </a:r>
            <a:r>
              <a:rPr sz="1600" b="1" spc="180" dirty="0" smtClean="0">
                <a:latin typeface="Arial"/>
                <a:cs typeface="Arial"/>
              </a:rPr>
              <a:t> </a:t>
            </a:r>
            <a:r>
              <a:rPr sz="1600" spc="40" dirty="0" smtClean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1770380" algn="r">
              <a:lnSpc>
                <a:spcPct val="100000"/>
              </a:lnSpc>
            </a:pPr>
            <a:r>
              <a:rPr sz="1600" b="1" spc="20" dirty="0" smtClean="0">
                <a:solidFill>
                  <a:srgbClr val="3D3D3D"/>
                </a:solidFill>
                <a:latin typeface="Arial"/>
                <a:cs typeface="Arial"/>
              </a:rPr>
              <a:t>Memory</a:t>
            </a:r>
            <a:endParaRPr sz="1600">
              <a:latin typeface="Arial"/>
              <a:cs typeface="Arial"/>
            </a:endParaRPr>
          </a:p>
          <a:p>
            <a:pPr marR="2405380" algn="r">
              <a:lnSpc>
                <a:spcPts val="1625"/>
              </a:lnSpc>
            </a:pPr>
            <a:r>
              <a:rPr sz="1450" spc="75" dirty="0" smtClean="0">
                <a:solidFill>
                  <a:srgbClr val="262626"/>
                </a:solidFill>
                <a:latin typeface="Arial"/>
                <a:cs typeface="Arial"/>
              </a:rPr>
              <a:t>.---</a:t>
            </a:r>
            <a:endParaRPr sz="14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8508" y="3002279"/>
            <a:ext cx="448309" cy="733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b="1" spc="-155" dirty="0" smtClean="0">
                <a:solidFill>
                  <a:srgbClr val="3D3D3D"/>
                </a:solidFill>
                <a:latin typeface="Courier New"/>
                <a:cs typeface="Courier New"/>
              </a:rPr>
              <a:t>EAX</a:t>
            </a:r>
            <a:endParaRPr sz="2100">
              <a:latin typeface="Courier New"/>
              <a:cs typeface="Courier New"/>
            </a:endParaRPr>
          </a:p>
          <a:p>
            <a:pPr marL="17145">
              <a:lnSpc>
                <a:spcPct val="100000"/>
              </a:lnSpc>
              <a:spcBef>
                <a:spcPts val="365"/>
              </a:spcBef>
            </a:pPr>
            <a:r>
              <a:rPr sz="2200" b="1" spc="-225" dirty="0" smtClean="0">
                <a:solidFill>
                  <a:srgbClr val="3D3D3D"/>
                </a:solidFill>
                <a:latin typeface="Courier New"/>
                <a:cs typeface="Courier New"/>
              </a:rPr>
              <a:t>EBX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06372" y="2621534"/>
            <a:ext cx="142303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-70" dirty="0" smtClean="0">
                <a:solidFill>
                  <a:srgbClr val="3D3D3D"/>
                </a:solidFill>
                <a:latin typeface="Arial"/>
                <a:cs typeface="Arial"/>
              </a:rPr>
              <a:t>Register</a:t>
            </a:r>
            <a:r>
              <a:rPr sz="1750" b="1" spc="2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750" b="1" spc="-60" dirty="0" smtClean="0">
                <a:solidFill>
                  <a:srgbClr val="3D3D3D"/>
                </a:solidFill>
                <a:latin typeface="Arial"/>
                <a:cs typeface="Arial"/>
              </a:rPr>
              <a:t>array</a:t>
            </a:r>
            <a:endParaRPr sz="17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42564" y="2812541"/>
            <a:ext cx="1250950" cy="528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09345" algn="l"/>
                <a:tab pos="1237615" algn="l"/>
              </a:tabLst>
            </a:pPr>
            <a:r>
              <a:rPr sz="2850" b="1" spc="254" baseline="-29239" dirty="0" smtClean="0">
                <a:solidFill>
                  <a:srgbClr val="505050"/>
                </a:solidFill>
                <a:latin typeface="Courier New"/>
                <a:cs typeface="Courier New"/>
              </a:rPr>
              <a:t>76</a:t>
            </a:r>
            <a:r>
              <a:rPr sz="2850" b="1" spc="-135" baseline="-29239" dirty="0" smtClean="0">
                <a:solidFill>
                  <a:srgbClr val="505050"/>
                </a:solidFill>
                <a:latin typeface="Courier New"/>
                <a:cs typeface="Courier New"/>
              </a:rPr>
              <a:t> </a:t>
            </a:r>
            <a:r>
              <a:rPr sz="2550" b="1" spc="-45" dirty="0" smtClean="0">
                <a:solidFill>
                  <a:srgbClr val="262626"/>
                </a:solidFill>
                <a:latin typeface="Times New Roman"/>
                <a:cs typeface="Times New Roman"/>
              </a:rPr>
              <a:t>/1.	</a:t>
            </a:r>
            <a:r>
              <a:rPr sz="2550" b="1" u="sng" spc="-45" dirty="0" smtClean="0">
                <a:solidFill>
                  <a:srgbClr val="262626"/>
                </a:solidFill>
                <a:latin typeface="Times New Roman"/>
                <a:cs typeface="Times New Roman"/>
              </a:rPr>
              <a:t> 	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86332" y="3022091"/>
            <a:ext cx="72072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465" dirty="0" smtClean="0">
                <a:solidFill>
                  <a:srgbClr val="3D3D3D"/>
                </a:solidFill>
                <a:latin typeface="Times New Roman"/>
                <a:cs typeface="Times New Roman"/>
              </a:rPr>
              <a:t>2222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38476" y="3023108"/>
            <a:ext cx="347345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125" dirty="0" smtClean="0">
                <a:solidFill>
                  <a:srgbClr val="3D3D3D"/>
                </a:solidFill>
                <a:latin typeface="Courier New"/>
                <a:cs typeface="Courier New"/>
              </a:rPr>
              <a:t>AO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38976" y="2910332"/>
            <a:ext cx="435609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81940" algn="l"/>
              </a:tabLst>
            </a:pPr>
            <a:r>
              <a:rPr sz="1600" b="1" spc="-95" dirty="0" smtClean="0">
                <a:solidFill>
                  <a:srgbClr val="3D3D3D"/>
                </a:solidFill>
                <a:latin typeface="Arial"/>
                <a:cs typeface="Arial"/>
              </a:rPr>
              <a:t>A	</a:t>
            </a:r>
            <a:r>
              <a:rPr sz="1600" b="1" spc="210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98511" y="2867659"/>
            <a:ext cx="1249680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-130" dirty="0" smtClean="0">
                <a:solidFill>
                  <a:srgbClr val="3D3D3D"/>
                </a:solidFill>
                <a:latin typeface="Courier New"/>
                <a:cs typeface="Courier New"/>
              </a:rPr>
              <a:t>03101H</a:t>
            </a:r>
            <a:endParaRPr sz="1900">
              <a:latin typeface="Courier New"/>
              <a:cs typeface="Courier New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sz="1900" b="1" spc="-130" dirty="0" smtClean="0">
                <a:solidFill>
                  <a:srgbClr val="3D3D3D"/>
                </a:solidFill>
                <a:latin typeface="Courier New"/>
                <a:cs typeface="Courier New"/>
              </a:rPr>
              <a:t>03100H</a:t>
            </a:r>
            <a:r>
              <a:rPr sz="1900" b="1" spc="-100" dirty="0" smtClean="0">
                <a:solidFill>
                  <a:srgbClr val="3D3D3D"/>
                </a:solidFill>
                <a:latin typeface="Courier New"/>
                <a:cs typeface="Courier New"/>
              </a:rPr>
              <a:t> </a:t>
            </a:r>
            <a:r>
              <a:rPr sz="1900" spc="-515" dirty="0" smtClean="0">
                <a:solidFill>
                  <a:srgbClr val="3D3D3D"/>
                </a:solidFill>
                <a:latin typeface="Courier New"/>
                <a:cs typeface="Courier New"/>
              </a:rPr>
              <a:t>..._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08908" y="3037332"/>
            <a:ext cx="491490" cy="513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00" spc="610" dirty="0" smtClean="0">
                <a:solidFill>
                  <a:srgbClr val="262626"/>
                </a:solidFill>
                <a:latin typeface="Times New Roman"/>
                <a:cs typeface="Times New Roman"/>
              </a:rPr>
              <a:t>"-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89067" y="3050540"/>
            <a:ext cx="732155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250" dirty="0" smtClean="0">
                <a:solidFill>
                  <a:srgbClr val="3D3D3D"/>
                </a:solidFill>
                <a:latin typeface="Courier New"/>
                <a:cs typeface="Courier New"/>
              </a:rPr>
              <a:t>A076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2575" y="3393440"/>
            <a:ext cx="1057910" cy="9855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2740">
              <a:lnSpc>
                <a:spcPts val="2220"/>
              </a:lnSpc>
            </a:pPr>
            <a:r>
              <a:rPr sz="1900" b="1" spc="260" dirty="0" smtClean="0">
                <a:solidFill>
                  <a:srgbClr val="3D3D3D"/>
                </a:solidFill>
                <a:latin typeface="Courier New"/>
                <a:cs typeface="Courier New"/>
              </a:rPr>
              <a:t>0000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ts val="5495"/>
              </a:lnSpc>
            </a:pPr>
            <a:r>
              <a:rPr sz="5500" spc="-919" dirty="0" smtClean="0">
                <a:solidFill>
                  <a:srgbClr val="3D3D3D"/>
                </a:solidFill>
                <a:latin typeface="Arial"/>
                <a:cs typeface="Arial"/>
              </a:rPr>
              <a:t>---</a:t>
            </a:r>
            <a:r>
              <a:rPr sz="5500" spc="-100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4650" spc="120" baseline="29569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4650" baseline="29569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52192" y="3402583"/>
            <a:ext cx="316865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65" dirty="0" smtClean="0">
                <a:solidFill>
                  <a:srgbClr val="3D3D3D"/>
                </a:solidFill>
                <a:latin typeface="Courier New"/>
                <a:cs typeface="Courier New"/>
              </a:rPr>
              <a:t>0</a:t>
            </a:r>
            <a:r>
              <a:rPr sz="1900" b="1" spc="-730" dirty="0" smtClean="0">
                <a:solidFill>
                  <a:srgbClr val="3D3D3D"/>
                </a:solidFill>
                <a:latin typeface="Courier New"/>
                <a:cs typeface="Courier New"/>
              </a:rPr>
              <a:t> </a:t>
            </a:r>
            <a:r>
              <a:rPr sz="1900" b="1" spc="-470" dirty="0" smtClean="0">
                <a:solidFill>
                  <a:srgbClr val="3D3D3D"/>
                </a:solidFill>
                <a:latin typeface="Courier New"/>
                <a:cs typeface="Courier New"/>
              </a:rPr>
              <a:t>1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33420" y="3407155"/>
            <a:ext cx="433070" cy="661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190" dirty="0" smtClean="0">
                <a:solidFill>
                  <a:srgbClr val="3D3D3D"/>
                </a:solidFill>
                <a:latin typeface="Courier New"/>
                <a:cs typeface="Courier New"/>
              </a:rPr>
              <a:t>00</a:t>
            </a:r>
            <a:endParaRPr sz="1900">
              <a:latin typeface="Courier New"/>
              <a:cs typeface="Courier New"/>
            </a:endParaRPr>
          </a:p>
          <a:p>
            <a:pPr marL="200025">
              <a:lnSpc>
                <a:spcPts val="2835"/>
              </a:lnSpc>
            </a:pPr>
            <a:r>
              <a:rPr sz="2750" spc="815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40628" y="3286252"/>
            <a:ext cx="191770" cy="405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440" dirty="0" smtClean="0">
                <a:solidFill>
                  <a:srgbClr val="3D3D3D"/>
                </a:solidFill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43547" y="3292855"/>
            <a:ext cx="422909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30" dirty="0" smtClean="0">
                <a:solidFill>
                  <a:srgbClr val="505050"/>
                </a:solidFill>
                <a:latin typeface="Courier New"/>
                <a:cs typeface="Courier New"/>
              </a:rPr>
              <a:t>7</a:t>
            </a:r>
            <a:r>
              <a:rPr sz="1900" b="1" spc="-409" dirty="0" smtClean="0">
                <a:solidFill>
                  <a:srgbClr val="505050"/>
                </a:solidFill>
                <a:latin typeface="Courier New"/>
                <a:cs typeface="Courier New"/>
              </a:rPr>
              <a:t> </a:t>
            </a:r>
            <a:r>
              <a:rPr sz="1900" b="1" spc="75" dirty="0" smtClean="0">
                <a:solidFill>
                  <a:srgbClr val="3D3D3D"/>
                </a:solidFill>
                <a:latin typeface="Courier New"/>
                <a:cs typeface="Courier New"/>
              </a:rPr>
              <a:t>6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89552" y="3754628"/>
            <a:ext cx="873760" cy="507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8915">
              <a:lnSpc>
                <a:spcPts val="2135"/>
              </a:lnSpc>
            </a:pPr>
            <a:r>
              <a:rPr sz="1900" b="1" spc="-114" dirty="0" smtClean="0">
                <a:solidFill>
                  <a:srgbClr val="3D3D3D"/>
                </a:solidFill>
                <a:latin typeface="Courier New"/>
                <a:cs typeface="Courier New"/>
              </a:rPr>
              <a:t>0100H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ts val="1764"/>
              </a:lnSpc>
            </a:pPr>
            <a:r>
              <a:rPr sz="1900" spc="15" dirty="0" smtClean="0">
                <a:solidFill>
                  <a:srgbClr val="3D3D3D"/>
                </a:solidFill>
                <a:latin typeface="Times New Roman"/>
                <a:cs typeface="Times New Roman"/>
              </a:rPr>
              <a:t>,.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49372" y="4321555"/>
            <a:ext cx="662940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-140" dirty="0" smtClean="0">
                <a:solidFill>
                  <a:srgbClr val="3D3D3D"/>
                </a:solidFill>
                <a:latin typeface="Courier New"/>
                <a:cs typeface="Courier New"/>
              </a:rPr>
              <a:t>1000H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75835" y="4351528"/>
            <a:ext cx="158115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35" dirty="0" smtClean="0">
                <a:solidFill>
                  <a:srgbClr val="3D3D3D"/>
                </a:solidFill>
                <a:latin typeface="Arial"/>
                <a:cs typeface="Arial"/>
              </a:rPr>
              <a:t>+</a:t>
            </a:r>
            <a:endParaRPr sz="1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330700" y="4497578"/>
            <a:ext cx="82740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75" spc="569" baseline="-18803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1900" b="1" spc="-140" dirty="0" smtClean="0">
                <a:solidFill>
                  <a:srgbClr val="3D3D3D"/>
                </a:solidFill>
                <a:latin typeface="Courier New"/>
                <a:cs typeface="Courier New"/>
              </a:rPr>
              <a:t>1100H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25843" y="4457192"/>
            <a:ext cx="621030" cy="612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50" spc="7" baseline="-15232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r>
              <a:rPr sz="4125" spc="780" baseline="-22222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r>
              <a:rPr sz="1950" u="heavy" spc="-275" dirty="0" smtClean="0">
                <a:solidFill>
                  <a:srgbClr val="3D3D3D"/>
                </a:solidFill>
                <a:latin typeface="Arial"/>
                <a:cs typeface="Arial"/>
              </a:rPr>
              <a:t>..,....</a:t>
            </a:r>
            <a:r>
              <a:rPr sz="1950" spc="-27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endParaRPr sz="19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483611" y="5203952"/>
            <a:ext cx="992505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45" dirty="0" smtClean="0">
                <a:solidFill>
                  <a:srgbClr val="3D3D3D"/>
                </a:solidFill>
                <a:latin typeface="Arial"/>
                <a:cs typeface="Arial"/>
              </a:rPr>
              <a:t>OS</a:t>
            </a:r>
            <a:r>
              <a:rPr sz="1600" b="1" spc="1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250" b="1" spc="40" dirty="0" smtClean="0">
                <a:solidFill>
                  <a:srgbClr val="6B6B6B"/>
                </a:solidFill>
                <a:latin typeface="Arial"/>
                <a:cs typeface="Arial"/>
              </a:rPr>
              <a:t>X </a:t>
            </a:r>
            <a:r>
              <a:rPr sz="1250" b="1" spc="5" dirty="0" smtClean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900" b="1" spc="-95" dirty="0" smtClean="0">
                <a:solidFill>
                  <a:srgbClr val="3D3D3D"/>
                </a:solidFill>
                <a:latin typeface="Courier New"/>
                <a:cs typeface="Courier New"/>
              </a:rPr>
              <a:t>10H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19803" y="5142991"/>
            <a:ext cx="415925" cy="336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59079" algn="l"/>
              </a:tabLst>
            </a:pPr>
            <a:r>
              <a:rPr sz="3300" spc="-434" baseline="1262" dirty="0" smtClean="0">
                <a:solidFill>
                  <a:srgbClr val="3D3D3D"/>
                </a:solidFill>
                <a:latin typeface="Arial"/>
                <a:cs typeface="Arial"/>
              </a:rPr>
              <a:t>..	</a:t>
            </a:r>
            <a:r>
              <a:rPr sz="1700" spc="125" dirty="0" smtClean="0">
                <a:solidFill>
                  <a:srgbClr val="505050"/>
                </a:solidFill>
                <a:latin typeface="Arial"/>
                <a:cs typeface="Arial"/>
              </a:rPr>
              <a:t>+</a:t>
            </a:r>
            <a:endParaRPr sz="17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489452" y="5432552"/>
            <a:ext cx="669925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-130" dirty="0" smtClean="0">
                <a:solidFill>
                  <a:srgbClr val="3D3D3D"/>
                </a:solidFill>
                <a:latin typeface="Courier New"/>
                <a:cs typeface="Courier New"/>
              </a:rPr>
              <a:t>2000H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45100" y="5386832"/>
            <a:ext cx="669925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-130" dirty="0" smtClean="0">
                <a:solidFill>
                  <a:srgbClr val="3D3D3D"/>
                </a:solidFill>
                <a:latin typeface="Courier New"/>
                <a:cs typeface="Courier New"/>
              </a:rPr>
              <a:t>3100H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Pentium,</a:t>
            </a:r>
            <a:r>
              <a:rPr sz="800" i="1" spc="35" dirty="0" smtClean="0">
                <a:latin typeface="Arial"/>
                <a:cs typeface="Arial"/>
              </a:rPr>
              <a:t>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50" dirty="0" smtClean="0">
                <a:latin typeface="Arial"/>
                <a:cs typeface="Arial"/>
              </a:rPr>
              <a:t>•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All</a:t>
            </a:r>
            <a:r>
              <a:rPr sz="850" spc="7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rights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62626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2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</a:t>
            </a:r>
            <a:r>
              <a:rPr sz="800" i="1" spc="-5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920"/>
              </a:lnSpc>
            </a:pPr>
            <a:r>
              <a:rPr sz="4200" b="1" spc="-155" dirty="0" smtClean="0">
                <a:latin typeface="Arial"/>
                <a:cs typeface="Arial"/>
              </a:rPr>
              <a:t>A</a:t>
            </a:r>
            <a:r>
              <a:rPr sz="4200" b="1" spc="-145" dirty="0" smtClean="0">
                <a:latin typeface="Arial"/>
                <a:cs typeface="Arial"/>
              </a:rPr>
              <a:t>d</a:t>
            </a:r>
            <a:r>
              <a:rPr sz="4200" b="1" spc="-105" dirty="0" smtClean="0">
                <a:latin typeface="Arial"/>
                <a:cs typeface="Arial"/>
              </a:rPr>
              <a:t>dressi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130" dirty="0" smtClean="0">
                <a:latin typeface="Arial"/>
                <a:cs typeface="Arial"/>
              </a:rPr>
              <a:t>g</a:t>
            </a:r>
            <a:r>
              <a:rPr sz="4200" b="1" spc="-180" dirty="0" smtClean="0">
                <a:latin typeface="Arial"/>
                <a:cs typeface="Arial"/>
              </a:rPr>
              <a:t> </a:t>
            </a:r>
            <a:r>
              <a:rPr sz="4200" b="1" spc="-110" dirty="0" smtClean="0">
                <a:latin typeface="Arial"/>
                <a:cs typeface="Arial"/>
              </a:rPr>
              <a:t>Array</a:t>
            </a:r>
            <a:r>
              <a:rPr sz="4200" b="1" spc="-5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Data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with</a:t>
            </a:r>
            <a:endParaRPr sz="4200">
              <a:latin typeface="Arial"/>
              <a:cs typeface="Arial"/>
            </a:endParaRPr>
          </a:p>
          <a:p>
            <a:pPr marL="118745">
              <a:lnSpc>
                <a:spcPts val="4880"/>
              </a:lnSpc>
            </a:pPr>
            <a:r>
              <a:rPr sz="4200" b="1" spc="-135" dirty="0" smtClean="0">
                <a:latin typeface="Arial"/>
                <a:cs typeface="Arial"/>
              </a:rPr>
              <a:t>Re</a:t>
            </a:r>
            <a:r>
              <a:rPr sz="4200" b="1" spc="-145" dirty="0" smtClean="0">
                <a:latin typeface="Arial"/>
                <a:cs typeface="Arial"/>
              </a:rPr>
              <a:t>g</a:t>
            </a:r>
            <a:r>
              <a:rPr sz="4200" b="1" spc="-90" dirty="0" smtClean="0">
                <a:latin typeface="Arial"/>
                <a:cs typeface="Arial"/>
              </a:rPr>
              <a:t>ister</a:t>
            </a:r>
            <a:r>
              <a:rPr sz="4200" b="1" spc="-25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Relative</a:t>
            </a:r>
            <a:endParaRPr sz="4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632965"/>
            <a:ext cx="8625840" cy="4411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ssible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tive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ressing.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such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5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ex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-5" dirty="0" smtClean="0">
                <a:latin typeface="Arial"/>
                <a:cs typeface="Arial"/>
              </a:rPr>
              <a:t>–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ive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with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exam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 pl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-in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1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523875" lvl="1" indent="-287020">
              <a:lnSpc>
                <a:spcPct val="999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shows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how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spla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40" dirty="0" smtClean="0">
                <a:latin typeface="Arial"/>
                <a:cs typeface="Arial"/>
              </a:rPr>
              <a:t>R</a:t>
            </a:r>
            <a:r>
              <a:rPr sz="2800" spc="-25" dirty="0" smtClean="0">
                <a:latin typeface="Arial"/>
                <a:cs typeface="Arial"/>
              </a:rPr>
              <a:t>R</a:t>
            </a:r>
            <a:r>
              <a:rPr sz="2800" spc="-24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Y</a:t>
            </a:r>
            <a:r>
              <a:rPr sz="2800" spc="-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ds 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ex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ef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 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ay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889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h</a:t>
            </a:r>
            <a:r>
              <a:rPr sz="4000" b="1" spc="-20" dirty="0" smtClean="0">
                <a:latin typeface="Arial"/>
                <a:cs typeface="Arial"/>
              </a:rPr>
              <a:t>apt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Objectiv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14704"/>
            <a:ext cx="8651240" cy="526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on completion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this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pte</a:t>
            </a:r>
            <a:r>
              <a:rPr sz="2400" b="1" spc="-130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, 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ou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ill</a:t>
            </a:r>
            <a:r>
              <a:rPr sz="2400" b="1" spc="-5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be able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Expla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-a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-a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4141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Expla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-a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4447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ry-a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achi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 stat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6167" y="3083814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7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9884" y="1495044"/>
            <a:ext cx="0" cy="4087367"/>
          </a:xfrm>
          <a:custGeom>
            <a:avLst/>
            <a:gdLst/>
            <a:ahLst/>
            <a:cxnLst/>
            <a:rect l="l" t="t" r="r" b="b"/>
            <a:pathLst>
              <a:path h="4087367">
                <a:moveTo>
                  <a:pt x="0" y="4087367"/>
                </a:moveTo>
                <a:lnTo>
                  <a:pt x="0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5364" y="3211829"/>
            <a:ext cx="1883664" cy="0"/>
          </a:xfrm>
          <a:custGeom>
            <a:avLst/>
            <a:gdLst/>
            <a:ahLst/>
            <a:cxnLst/>
            <a:rect l="l" t="t" r="r" b="b"/>
            <a:pathLst>
              <a:path w="1883664">
                <a:moveTo>
                  <a:pt x="0" y="0"/>
                </a:moveTo>
                <a:lnTo>
                  <a:pt x="1883664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3078" y="3200400"/>
            <a:ext cx="0" cy="626363"/>
          </a:xfrm>
          <a:custGeom>
            <a:avLst/>
            <a:gdLst/>
            <a:ahLst/>
            <a:cxnLst/>
            <a:rect l="l" t="t" r="r" b="b"/>
            <a:pathLst>
              <a:path h="626363">
                <a:moveTo>
                  <a:pt x="0" y="626363"/>
                </a:moveTo>
                <a:lnTo>
                  <a:pt x="0" y="0"/>
                </a:lnTo>
              </a:path>
            </a:pathLst>
          </a:custGeom>
          <a:ln w="2286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6167" y="3339846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7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16167" y="3591305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7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7267" y="3815334"/>
            <a:ext cx="1531620" cy="0"/>
          </a:xfrm>
          <a:custGeom>
            <a:avLst/>
            <a:gdLst/>
            <a:ahLst/>
            <a:cxnLst/>
            <a:rect l="l" t="t" r="r" b="b"/>
            <a:pathLst>
              <a:path w="1531620">
                <a:moveTo>
                  <a:pt x="0" y="0"/>
                </a:moveTo>
                <a:lnTo>
                  <a:pt x="1531620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16167" y="3813047"/>
            <a:ext cx="1545336" cy="0"/>
          </a:xfrm>
          <a:custGeom>
            <a:avLst/>
            <a:gdLst/>
            <a:ahLst/>
            <a:cxnLst/>
            <a:rect l="l" t="t" r="r" b="b"/>
            <a:pathLst>
              <a:path w="1545336">
                <a:moveTo>
                  <a:pt x="0" y="0"/>
                </a:moveTo>
                <a:lnTo>
                  <a:pt x="1545336" y="0"/>
                </a:lnTo>
              </a:path>
            </a:pathLst>
          </a:custGeom>
          <a:ln w="457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1840" y="3803903"/>
            <a:ext cx="0" cy="521208"/>
          </a:xfrm>
          <a:custGeom>
            <a:avLst/>
            <a:gdLst/>
            <a:ahLst/>
            <a:cxnLst/>
            <a:rect l="l" t="t" r="r" b="b"/>
            <a:pathLst>
              <a:path h="521208">
                <a:moveTo>
                  <a:pt x="0" y="521208"/>
                </a:moveTo>
                <a:lnTo>
                  <a:pt x="0" y="0"/>
                </a:lnTo>
              </a:path>
            </a:pathLst>
          </a:custGeom>
          <a:ln w="2743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2029" y="3803903"/>
            <a:ext cx="0" cy="521208"/>
          </a:xfrm>
          <a:custGeom>
            <a:avLst/>
            <a:gdLst/>
            <a:ahLst/>
            <a:cxnLst/>
            <a:rect l="l" t="t" r="r" b="b"/>
            <a:pathLst>
              <a:path h="521208">
                <a:moveTo>
                  <a:pt x="0" y="521208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16167" y="4160520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37959" y="4160520"/>
            <a:ext cx="923544" cy="0"/>
          </a:xfrm>
          <a:custGeom>
            <a:avLst/>
            <a:gdLst/>
            <a:ahLst/>
            <a:cxnLst/>
            <a:rect l="l" t="t" r="r" b="b"/>
            <a:pathLst>
              <a:path w="923544">
                <a:moveTo>
                  <a:pt x="0" y="0"/>
                </a:moveTo>
                <a:lnTo>
                  <a:pt x="923544" y="0"/>
                </a:lnTo>
              </a:path>
            </a:pathLst>
          </a:custGeom>
          <a:ln w="457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8123" y="4315967"/>
            <a:ext cx="1545336" cy="0"/>
          </a:xfrm>
          <a:custGeom>
            <a:avLst/>
            <a:gdLst/>
            <a:ahLst/>
            <a:cxnLst/>
            <a:rect l="l" t="t" r="r" b="b"/>
            <a:pathLst>
              <a:path w="1545336">
                <a:moveTo>
                  <a:pt x="0" y="0"/>
                </a:moveTo>
                <a:lnTo>
                  <a:pt x="1545336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41647" y="4302252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8314" y="4270247"/>
            <a:ext cx="0" cy="54863"/>
          </a:xfrm>
          <a:custGeom>
            <a:avLst/>
            <a:gdLst/>
            <a:ahLst/>
            <a:cxnLst/>
            <a:rect l="l" t="t" r="r" b="b"/>
            <a:pathLst>
              <a:path h="54863">
                <a:moveTo>
                  <a:pt x="0" y="54863"/>
                </a:moveTo>
                <a:lnTo>
                  <a:pt x="0" y="0"/>
                </a:lnTo>
              </a:path>
            </a:pathLst>
          </a:custGeom>
          <a:ln w="3200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16167" y="4359402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7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52359" y="1522475"/>
            <a:ext cx="0" cy="4087368"/>
          </a:xfrm>
          <a:custGeom>
            <a:avLst/>
            <a:gdLst/>
            <a:ahLst/>
            <a:cxnLst/>
            <a:rect l="l" t="t" r="r" b="b"/>
            <a:pathLst>
              <a:path h="4087368">
                <a:moveTo>
                  <a:pt x="0" y="4087368"/>
                </a:moveTo>
                <a:lnTo>
                  <a:pt x="0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9244" y="4414265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8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14215" y="4400550"/>
            <a:ext cx="50292" cy="0"/>
          </a:xfrm>
          <a:custGeom>
            <a:avLst/>
            <a:gdLst/>
            <a:ahLst/>
            <a:cxnLst/>
            <a:rect l="l" t="t" r="r" b="b"/>
            <a:pathLst>
              <a:path w="50292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36576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2960" y="4402835"/>
            <a:ext cx="0" cy="512063"/>
          </a:xfrm>
          <a:custGeom>
            <a:avLst/>
            <a:gdLst/>
            <a:ahLst/>
            <a:cxnLst/>
            <a:rect l="l" t="t" r="r" b="b"/>
            <a:pathLst>
              <a:path h="512063">
                <a:moveTo>
                  <a:pt x="0" y="512063"/>
                </a:moveTo>
                <a:lnTo>
                  <a:pt x="0" y="0"/>
                </a:lnTo>
              </a:path>
            </a:pathLst>
          </a:custGeom>
          <a:ln w="22860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52294" y="4402835"/>
            <a:ext cx="0" cy="484631"/>
          </a:xfrm>
          <a:custGeom>
            <a:avLst/>
            <a:gdLst/>
            <a:ahLst/>
            <a:cxnLst/>
            <a:rect l="l" t="t" r="r" b="b"/>
            <a:pathLst>
              <a:path h="484631">
                <a:moveTo>
                  <a:pt x="0" y="484631"/>
                </a:moveTo>
                <a:lnTo>
                  <a:pt x="0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39361" y="4389120"/>
            <a:ext cx="0" cy="274319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274319"/>
                </a:moveTo>
                <a:lnTo>
                  <a:pt x="0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16167" y="4615434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7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4672" y="4864608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8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4572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40864" y="4706873"/>
            <a:ext cx="3598164" cy="0"/>
          </a:xfrm>
          <a:custGeom>
            <a:avLst/>
            <a:gdLst/>
            <a:ahLst/>
            <a:cxnLst/>
            <a:rect l="l" t="t" r="r" b="b"/>
            <a:pathLst>
              <a:path w="3598164">
                <a:moveTo>
                  <a:pt x="0" y="0"/>
                </a:moveTo>
                <a:lnTo>
                  <a:pt x="3598164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39361" y="4590288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123444"/>
                </a:moveTo>
                <a:lnTo>
                  <a:pt x="0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16167" y="4873752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7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0763" y="117525"/>
            <a:ext cx="8677275" cy="568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4600"/>
              </a:lnSpc>
              <a:tabLst>
                <a:tab pos="1402080" algn="l"/>
              </a:tabLst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3-11	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Register</a:t>
            </a:r>
            <a:r>
              <a:rPr sz="1750" b="1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relative</a:t>
            </a:r>
            <a:r>
              <a:rPr sz="1750" b="1" spc="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addressing</a:t>
            </a:r>
            <a:r>
              <a:rPr sz="1750" b="1" spc="2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used</a:t>
            </a:r>
            <a:r>
              <a:rPr sz="1750" b="1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to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address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an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element</a:t>
            </a:r>
            <a:r>
              <a:rPr sz="1750" b="1" spc="2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-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ARRAY.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displacement</a:t>
            </a:r>
            <a:r>
              <a:rPr sz="1750" b="1" spc="20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addresses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start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-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4" dirty="0" smtClean="0">
                <a:solidFill>
                  <a:srgbClr val="010101"/>
                </a:solidFill>
                <a:latin typeface="Arial"/>
                <a:cs typeface="Arial"/>
              </a:rPr>
              <a:t>ARRAY, </a:t>
            </a:r>
            <a:r>
              <a:rPr sz="1750" b="1" spc="-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Dl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accesses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an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element.</a:t>
            </a:r>
            <a:endParaRPr sz="17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33820" y="1127759"/>
            <a:ext cx="5632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 smtClean="0">
                <a:solidFill>
                  <a:srgbClr val="464646"/>
                </a:solidFill>
                <a:latin typeface="Arial"/>
                <a:cs typeface="Arial"/>
              </a:rPr>
              <a:t>M</a:t>
            </a:r>
            <a:r>
              <a:rPr sz="1200" b="1" spc="-25" dirty="0" smtClean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1200" b="1" spc="-100" dirty="0" smtClean="0">
                <a:solidFill>
                  <a:srgbClr val="606060"/>
                </a:solidFill>
                <a:latin typeface="Arial"/>
                <a:cs typeface="Arial"/>
              </a:rPr>
              <a:t>m</a:t>
            </a:r>
            <a:r>
              <a:rPr sz="1200" b="1" spc="-95" dirty="0" smtClean="0">
                <a:solidFill>
                  <a:srgbClr val="464646"/>
                </a:solidFill>
                <a:latin typeface="Arial"/>
                <a:cs typeface="Arial"/>
              </a:rPr>
              <a:t>ory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04052" y="1178814"/>
            <a:ext cx="281305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1060" dirty="0" smtClean="0">
                <a:solidFill>
                  <a:srgbClr val="1D1D1D"/>
                </a:solidFill>
                <a:latin typeface="Arial"/>
                <a:cs typeface="Arial"/>
              </a:rPr>
              <a:t>-</a:t>
            </a:r>
            <a:endParaRPr sz="28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25259" y="1078991"/>
            <a:ext cx="935355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922019" algn="l"/>
              </a:tabLst>
            </a:pPr>
            <a:r>
              <a:rPr sz="3600" strike="sngStrike" spc="-10" dirty="0" smtClean="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sz="3600" strike="sngStrike" spc="15" dirty="0" smtClean="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sz="3600" strike="sngStrike" spc="1160" dirty="0" smtClean="0">
                <a:solidFill>
                  <a:srgbClr val="1D1D1D"/>
                </a:solidFill>
                <a:latin typeface="Arial"/>
                <a:cs typeface="Arial"/>
              </a:rPr>
              <a:t>-</a:t>
            </a:r>
            <a:r>
              <a:rPr sz="3600" strike="sngStrike" spc="-10" dirty="0" smtClean="0">
                <a:solidFill>
                  <a:srgbClr val="1D1D1D"/>
                </a:solidFill>
                <a:latin typeface="Arial"/>
                <a:cs typeface="Arial"/>
              </a:rPr>
              <a:t> 	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91203" y="3953255"/>
            <a:ext cx="56769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55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sz="1200" b="1" spc="-85" dirty="0" smtClean="0">
                <a:solidFill>
                  <a:srgbClr val="606060"/>
                </a:solidFill>
                <a:latin typeface="Arial"/>
                <a:cs typeface="Arial"/>
              </a:rPr>
              <a:t>l</a:t>
            </a:r>
            <a:r>
              <a:rPr sz="1200" b="1" spc="-20" dirty="0" smtClean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1200" b="1" spc="-60" dirty="0" smtClean="0">
                <a:solidFill>
                  <a:srgbClr val="606060"/>
                </a:solidFill>
                <a:latin typeface="Arial"/>
                <a:cs typeface="Arial"/>
              </a:rPr>
              <a:t>m</a:t>
            </a:r>
            <a:r>
              <a:rPr sz="1200" b="1" spc="-20" dirty="0" smtClean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1200" b="1" spc="-95" dirty="0" smtClean="0">
                <a:solidFill>
                  <a:srgbClr val="606060"/>
                </a:solidFill>
                <a:latin typeface="Arial"/>
                <a:cs typeface="Arial"/>
              </a:rPr>
              <a:t>n</a:t>
            </a:r>
            <a:r>
              <a:rPr sz="1200" b="1" spc="-95" dirty="0" smtClean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62303" y="4168140"/>
            <a:ext cx="92329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70" dirty="0" smtClean="0">
                <a:solidFill>
                  <a:srgbClr val="464646"/>
                </a:solidFill>
                <a:latin typeface="Arial"/>
                <a:cs typeface="Arial"/>
              </a:rPr>
              <a:t>Dis</a:t>
            </a:r>
            <a:r>
              <a:rPr sz="1200" b="1" spc="-120" dirty="0" smtClean="0">
                <a:solidFill>
                  <a:srgbClr val="464646"/>
                </a:solidFill>
                <a:latin typeface="Arial"/>
                <a:cs typeface="Arial"/>
              </a:rPr>
              <a:t>p</a:t>
            </a:r>
            <a:r>
              <a:rPr sz="1200" b="1" spc="-55" dirty="0" smtClean="0">
                <a:solidFill>
                  <a:srgbClr val="606060"/>
                </a:solidFill>
                <a:latin typeface="Arial"/>
                <a:cs typeface="Arial"/>
              </a:rPr>
              <a:t>l</a:t>
            </a:r>
            <a:r>
              <a:rPr sz="1200" b="1" spc="-65" dirty="0" smtClean="0">
                <a:solidFill>
                  <a:srgbClr val="464646"/>
                </a:solidFill>
                <a:latin typeface="Arial"/>
                <a:cs typeface="Arial"/>
              </a:rPr>
              <a:t>acement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31467" y="4578604"/>
            <a:ext cx="51752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20" dirty="0" smtClean="0">
                <a:solidFill>
                  <a:srgbClr val="2F2F2F"/>
                </a:solidFill>
                <a:latin typeface="Arial"/>
                <a:cs typeface="Arial"/>
              </a:rPr>
              <a:t>ARRAY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30900" y="5087873"/>
            <a:ext cx="384810" cy="8553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50" spc="-910" dirty="0" smtClean="0">
                <a:solidFill>
                  <a:srgbClr val="1D1D1D"/>
                </a:solidFill>
                <a:latin typeface="Times New Roman"/>
                <a:cs typeface="Times New Roman"/>
              </a:rPr>
              <a:t>---</a:t>
            </a:r>
            <a:endParaRPr sz="55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53959" y="3115564"/>
            <a:ext cx="821690" cy="1733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034">
              <a:lnSpc>
                <a:spcPct val="100000"/>
              </a:lnSpc>
            </a:pPr>
            <a:r>
              <a:rPr sz="1100" b="1" spc="-10" dirty="0" smtClean="0">
                <a:solidFill>
                  <a:srgbClr val="2F2F2F"/>
                </a:solidFill>
                <a:latin typeface="Arial"/>
                <a:cs typeface="Arial"/>
              </a:rPr>
              <a:t>ARRAY</a:t>
            </a:r>
            <a:r>
              <a:rPr sz="1100" b="1" spc="14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00" b="1" spc="130" dirty="0" smtClean="0">
                <a:solidFill>
                  <a:srgbClr val="606060"/>
                </a:solidFill>
                <a:latin typeface="Arial"/>
                <a:cs typeface="Arial"/>
              </a:rPr>
              <a:t>+</a:t>
            </a:r>
            <a:r>
              <a:rPr sz="1100" b="1" spc="-8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100" b="1" spc="170" dirty="0" smtClean="0">
                <a:solidFill>
                  <a:srgbClr val="464646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2F2F2F"/>
                </a:solidFill>
                <a:latin typeface="Arial"/>
                <a:cs typeface="Arial"/>
              </a:rPr>
              <a:t>ARRAY</a:t>
            </a:r>
            <a:r>
              <a:rPr sz="1100" b="1" spc="10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00" b="1" spc="235" dirty="0" smtClean="0">
                <a:solidFill>
                  <a:srgbClr val="464646"/>
                </a:solidFill>
                <a:latin typeface="Arial"/>
                <a:cs typeface="Arial"/>
              </a:rPr>
              <a:t>+5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26034">
              <a:lnSpc>
                <a:spcPct val="100000"/>
              </a:lnSpc>
            </a:pPr>
            <a:r>
              <a:rPr sz="1100" b="1" dirty="0" smtClean="0">
                <a:solidFill>
                  <a:srgbClr val="2F2F2F"/>
                </a:solidFill>
                <a:latin typeface="Arial"/>
                <a:cs typeface="Arial"/>
              </a:rPr>
              <a:t>ARRAY</a:t>
            </a:r>
            <a:r>
              <a:rPr sz="1100" b="1" spc="10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00" b="1" spc="250" dirty="0" smtClean="0">
                <a:solidFill>
                  <a:srgbClr val="464646"/>
                </a:solidFill>
                <a:latin typeface="Arial"/>
                <a:cs typeface="Arial"/>
              </a:rPr>
              <a:t>+4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6"/>
              </a:spcBef>
            </a:pPr>
            <a:endParaRPr sz="650"/>
          </a:p>
          <a:p>
            <a:pPr marL="26034">
              <a:lnSpc>
                <a:spcPct val="100000"/>
              </a:lnSpc>
            </a:pPr>
            <a:r>
              <a:rPr sz="1100" b="1" spc="-20" dirty="0" smtClean="0">
                <a:solidFill>
                  <a:srgbClr val="2F2F2F"/>
                </a:solidFill>
                <a:latin typeface="Arial"/>
                <a:cs typeface="Arial"/>
              </a:rPr>
              <a:t>ARRAY </a:t>
            </a:r>
            <a:r>
              <a:rPr sz="1100" b="1" spc="-13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00" b="1" spc="265" dirty="0" smtClean="0">
                <a:solidFill>
                  <a:srgbClr val="464646"/>
                </a:solidFill>
                <a:latin typeface="Arial"/>
                <a:cs typeface="Arial"/>
              </a:rPr>
              <a:t>+3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/>
          </a:p>
          <a:p>
            <a:pPr marL="26034">
              <a:lnSpc>
                <a:spcPct val="100000"/>
              </a:lnSpc>
            </a:pPr>
            <a:r>
              <a:rPr sz="1100" b="1" dirty="0" smtClean="0">
                <a:solidFill>
                  <a:srgbClr val="2F2F2F"/>
                </a:solidFill>
                <a:latin typeface="Arial"/>
                <a:cs typeface="Arial"/>
              </a:rPr>
              <a:t>ARRAY</a:t>
            </a:r>
            <a:r>
              <a:rPr sz="1100" b="1" spc="10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00" b="1" spc="130" dirty="0" smtClean="0">
                <a:solidFill>
                  <a:srgbClr val="606060"/>
                </a:solidFill>
                <a:latin typeface="Arial"/>
                <a:cs typeface="Arial"/>
              </a:rPr>
              <a:t>+</a:t>
            </a:r>
            <a:r>
              <a:rPr sz="1100" b="1" spc="-8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100" b="1" spc="165" dirty="0" smtClean="0">
                <a:solidFill>
                  <a:srgbClr val="464646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12700" marR="36830" indent="4445">
              <a:lnSpc>
                <a:spcPct val="158200"/>
              </a:lnSpc>
            </a:pPr>
            <a:r>
              <a:rPr sz="1100" b="1" dirty="0" smtClean="0">
                <a:solidFill>
                  <a:srgbClr val="464646"/>
                </a:solidFill>
                <a:latin typeface="Arial"/>
                <a:cs typeface="Arial"/>
              </a:rPr>
              <a:t>ARRAY </a:t>
            </a:r>
            <a:r>
              <a:rPr sz="1100" b="1" spc="-135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100" b="1" spc="50" dirty="0" smtClean="0">
                <a:solidFill>
                  <a:srgbClr val="606060"/>
                </a:solidFill>
                <a:latin typeface="Arial"/>
                <a:cs typeface="Arial"/>
              </a:rPr>
              <a:t>+</a:t>
            </a:r>
            <a:r>
              <a:rPr sz="1100" b="1" spc="11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100" b="1" spc="-120" dirty="0" smtClean="0">
                <a:solidFill>
                  <a:srgbClr val="2F2F2F"/>
                </a:solidFill>
                <a:latin typeface="Arial"/>
                <a:cs typeface="Arial"/>
              </a:rPr>
              <a:t>1</a:t>
            </a:r>
            <a:r>
              <a:rPr sz="1100" b="1" spc="-60" dirty="0" smtClean="0">
                <a:solidFill>
                  <a:srgbClr val="2F2F2F"/>
                </a:solidFill>
                <a:latin typeface="Arial"/>
                <a:cs typeface="Arial"/>
              </a:rPr>
              <a:t> ARRAY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D1D1D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D1D1D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D1D1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Ba</a:t>
            </a:r>
            <a:r>
              <a:rPr sz="4000" b="1" spc="-40" dirty="0" smtClean="0">
                <a:latin typeface="Arial"/>
                <a:cs typeface="Arial"/>
              </a:rPr>
              <a:t>s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Relativ</a:t>
            </a:r>
            <a:r>
              <a:rPr sz="4000" b="1" spc="-3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-Plu</a:t>
            </a:r>
            <a:r>
              <a:rPr sz="4000" b="1" spc="-35" dirty="0" smtClean="0">
                <a:latin typeface="Arial"/>
                <a:cs typeface="Arial"/>
              </a:rPr>
              <a:t>s</a:t>
            </a:r>
            <a:r>
              <a:rPr sz="4000" b="1" spc="-20" dirty="0" smtClean="0">
                <a:latin typeface="Arial"/>
                <a:cs typeface="Arial"/>
              </a:rPr>
              <a:t>-Ind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x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Ad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25" dirty="0" smtClean="0">
                <a:latin typeface="Arial"/>
                <a:cs typeface="Arial"/>
              </a:rPr>
              <a:t>ressing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693785" cy="3007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Si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-in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1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dds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ace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dex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fo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ype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 a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-di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sion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array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920"/>
              </a:lnSpc>
            </a:pPr>
            <a:r>
              <a:rPr sz="4200" b="1" spc="-155" dirty="0" smtClean="0">
                <a:latin typeface="Arial"/>
                <a:cs typeface="Arial"/>
              </a:rPr>
              <a:t>A</a:t>
            </a:r>
            <a:r>
              <a:rPr sz="4200" b="1" spc="-145" dirty="0" smtClean="0">
                <a:latin typeface="Arial"/>
                <a:cs typeface="Arial"/>
              </a:rPr>
              <a:t>d</a:t>
            </a:r>
            <a:r>
              <a:rPr sz="4200" b="1" spc="-105" dirty="0" smtClean="0">
                <a:latin typeface="Arial"/>
                <a:cs typeface="Arial"/>
              </a:rPr>
              <a:t>dressi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130" dirty="0" smtClean="0">
                <a:latin typeface="Arial"/>
                <a:cs typeface="Arial"/>
              </a:rPr>
              <a:t>g</a:t>
            </a:r>
            <a:r>
              <a:rPr sz="4200" b="1" spc="-4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Data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with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35" dirty="0" smtClean="0">
                <a:latin typeface="Arial"/>
                <a:cs typeface="Arial"/>
              </a:rPr>
              <a:t>Bas</a:t>
            </a:r>
            <a:r>
              <a:rPr sz="4200" b="1" spc="-120" dirty="0" smtClean="0">
                <a:latin typeface="Arial"/>
                <a:cs typeface="Arial"/>
              </a:rPr>
              <a:t>e</a:t>
            </a:r>
            <a:endParaRPr sz="4200">
              <a:latin typeface="Arial"/>
              <a:cs typeface="Arial"/>
            </a:endParaRPr>
          </a:p>
          <a:p>
            <a:pPr marL="118745">
              <a:lnSpc>
                <a:spcPts val="4880"/>
              </a:lnSpc>
            </a:pPr>
            <a:r>
              <a:rPr sz="4200" b="1" spc="-100" dirty="0" smtClean="0">
                <a:latin typeface="Arial"/>
                <a:cs typeface="Arial"/>
              </a:rPr>
              <a:t>Relative-Plu</a:t>
            </a:r>
            <a:r>
              <a:rPr sz="4200" b="1" spc="-125" dirty="0" smtClean="0">
                <a:latin typeface="Arial"/>
                <a:cs typeface="Arial"/>
              </a:rPr>
              <a:t>s</a:t>
            </a:r>
            <a:r>
              <a:rPr sz="4200" b="1" spc="-105" dirty="0" smtClean="0">
                <a:latin typeface="Arial"/>
                <a:cs typeface="Arial"/>
              </a:rPr>
              <a:t>-Index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758555" cy="405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-used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3–1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execut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-15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is MOV</a:t>
            </a:r>
            <a:r>
              <a:rPr sz="3200" spc="-20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</a:t>
            </a:r>
            <a:r>
              <a:rPr sz="3200" spc="-15" dirty="0" smtClean="0">
                <a:latin typeface="Arial"/>
                <a:cs typeface="Arial"/>
              </a:rPr>
              <a:t>[</a:t>
            </a:r>
            <a:r>
              <a:rPr sz="3200" spc="0" dirty="0" smtClean="0">
                <a:latin typeface="Arial"/>
                <a:cs typeface="Arial"/>
              </a:rPr>
              <a:t>BX + SI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+ </a:t>
            </a:r>
            <a:r>
              <a:rPr sz="3200" spc="-10" dirty="0" smtClean="0">
                <a:latin typeface="Arial"/>
                <a:cs typeface="Arial"/>
              </a:rPr>
              <a:t>100</a:t>
            </a:r>
            <a:r>
              <a:rPr sz="3200" spc="0" dirty="0" smtClean="0">
                <a:latin typeface="Arial"/>
                <a:cs typeface="Arial"/>
              </a:rPr>
              <a:t>H].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38227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ace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100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ds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</a:t>
            </a:r>
            <a:r>
              <a:rPr sz="2800" spc="-20" dirty="0" smtClean="0">
                <a:latin typeface="Arial"/>
                <a:cs typeface="Arial"/>
              </a:rPr>
              <a:t>BX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SI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-15" dirty="0" smtClean="0">
                <a:latin typeface="Arial"/>
                <a:cs typeface="Arial"/>
              </a:rPr>
              <a:t>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0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fs</a:t>
            </a:r>
            <a:r>
              <a:rPr sz="2800" spc="-15" dirty="0" smtClean="0">
                <a:latin typeface="Arial"/>
                <a:cs typeface="Arial"/>
              </a:rPr>
              <a:t>et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within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fre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5956" y="1595627"/>
            <a:ext cx="0" cy="2816352"/>
          </a:xfrm>
          <a:custGeom>
            <a:avLst/>
            <a:gdLst/>
            <a:ahLst/>
            <a:cxnLst/>
            <a:rect l="l" t="t" r="r" b="b"/>
            <a:pathLst>
              <a:path h="2816352">
                <a:moveTo>
                  <a:pt x="0" y="2816352"/>
                </a:moveTo>
                <a:lnTo>
                  <a:pt x="0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3096" y="1687067"/>
            <a:ext cx="923544" cy="0"/>
          </a:xfrm>
          <a:custGeom>
            <a:avLst/>
            <a:gdLst/>
            <a:ahLst/>
            <a:cxnLst/>
            <a:rect l="l" t="t" r="r" b="b"/>
            <a:pathLst>
              <a:path w="923544">
                <a:moveTo>
                  <a:pt x="0" y="0"/>
                </a:moveTo>
                <a:lnTo>
                  <a:pt x="923544" y="0"/>
                </a:lnTo>
              </a:path>
            </a:pathLst>
          </a:custGeom>
          <a:ln w="1371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6640" y="1705355"/>
            <a:ext cx="0" cy="64008"/>
          </a:xfrm>
          <a:custGeom>
            <a:avLst/>
            <a:gdLst/>
            <a:ahLst/>
            <a:cxnLst/>
            <a:rect l="l" t="t" r="r" b="b"/>
            <a:pathLst>
              <a:path h="64008">
                <a:moveTo>
                  <a:pt x="0" y="64008"/>
                </a:moveTo>
                <a:lnTo>
                  <a:pt x="0" y="0"/>
                </a:lnTo>
              </a:path>
            </a:pathLst>
          </a:custGeom>
          <a:ln w="3200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3108" y="1924811"/>
            <a:ext cx="745236" cy="0"/>
          </a:xfrm>
          <a:custGeom>
            <a:avLst/>
            <a:gdLst/>
            <a:ahLst/>
            <a:cxnLst/>
            <a:rect l="l" t="t" r="r" b="b"/>
            <a:pathLst>
              <a:path w="745236">
                <a:moveTo>
                  <a:pt x="0" y="0"/>
                </a:moveTo>
                <a:lnTo>
                  <a:pt x="74523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1203" y="1940814"/>
            <a:ext cx="886968" cy="0"/>
          </a:xfrm>
          <a:custGeom>
            <a:avLst/>
            <a:gdLst/>
            <a:ahLst/>
            <a:cxnLst/>
            <a:rect l="l" t="t" r="r" b="b"/>
            <a:pathLst>
              <a:path w="886968">
                <a:moveTo>
                  <a:pt x="0" y="0"/>
                </a:moveTo>
                <a:lnTo>
                  <a:pt x="886968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7840" y="1924811"/>
            <a:ext cx="928115" cy="0"/>
          </a:xfrm>
          <a:custGeom>
            <a:avLst/>
            <a:gdLst/>
            <a:ahLst/>
            <a:cxnLst/>
            <a:rect l="l" t="t" r="r" b="b"/>
            <a:pathLst>
              <a:path w="928115">
                <a:moveTo>
                  <a:pt x="0" y="0"/>
                </a:moveTo>
                <a:lnTo>
                  <a:pt x="928115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83096" y="1924811"/>
            <a:ext cx="937259" cy="0"/>
          </a:xfrm>
          <a:custGeom>
            <a:avLst/>
            <a:gdLst/>
            <a:ahLst/>
            <a:cxnLst/>
            <a:rect l="l" t="t" r="r" b="b"/>
            <a:pathLst>
              <a:path w="937259">
                <a:moveTo>
                  <a:pt x="0" y="0"/>
                </a:moveTo>
                <a:lnTo>
                  <a:pt x="937259" y="0"/>
                </a:lnTo>
              </a:path>
            </a:pathLst>
          </a:custGeom>
          <a:ln w="457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2642" y="1714500"/>
            <a:ext cx="0" cy="2711196"/>
          </a:xfrm>
          <a:custGeom>
            <a:avLst/>
            <a:gdLst/>
            <a:ahLst/>
            <a:cxnLst/>
            <a:rect l="l" t="t" r="r" b="b"/>
            <a:pathLst>
              <a:path h="2711196">
                <a:moveTo>
                  <a:pt x="0" y="2711196"/>
                </a:moveTo>
                <a:lnTo>
                  <a:pt x="0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3096" y="2258567"/>
            <a:ext cx="937259" cy="0"/>
          </a:xfrm>
          <a:custGeom>
            <a:avLst/>
            <a:gdLst/>
            <a:ahLst/>
            <a:cxnLst/>
            <a:rect l="l" t="t" r="r" b="b"/>
            <a:pathLst>
              <a:path w="937259">
                <a:moveTo>
                  <a:pt x="0" y="0"/>
                </a:moveTo>
                <a:lnTo>
                  <a:pt x="937259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83096" y="2455164"/>
            <a:ext cx="937259" cy="0"/>
          </a:xfrm>
          <a:custGeom>
            <a:avLst/>
            <a:gdLst/>
            <a:ahLst/>
            <a:cxnLst/>
            <a:rect l="l" t="t" r="r" b="b"/>
            <a:pathLst>
              <a:path w="937259">
                <a:moveTo>
                  <a:pt x="0" y="0"/>
                </a:moveTo>
                <a:lnTo>
                  <a:pt x="937259" y="0"/>
                </a:lnTo>
              </a:path>
            </a:pathLst>
          </a:custGeom>
          <a:ln w="457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63940" y="2350007"/>
            <a:ext cx="0" cy="2235708"/>
          </a:xfrm>
          <a:custGeom>
            <a:avLst/>
            <a:gdLst/>
            <a:ahLst/>
            <a:cxnLst/>
            <a:rect l="l" t="t" r="r" b="b"/>
            <a:pathLst>
              <a:path h="2235708">
                <a:moveTo>
                  <a:pt x="0" y="2235708"/>
                </a:moveTo>
                <a:lnTo>
                  <a:pt x="0" y="0"/>
                </a:lnTo>
              </a:path>
            </a:pathLst>
          </a:custGeom>
          <a:ln w="9144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3108" y="2455164"/>
            <a:ext cx="1284731" cy="0"/>
          </a:xfrm>
          <a:custGeom>
            <a:avLst/>
            <a:gdLst/>
            <a:ahLst/>
            <a:cxnLst/>
            <a:rect l="l" t="t" r="r" b="b"/>
            <a:pathLst>
              <a:path w="1284731">
                <a:moveTo>
                  <a:pt x="0" y="0"/>
                </a:moveTo>
                <a:lnTo>
                  <a:pt x="1284731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8171" y="2450592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7679" y="2532888"/>
            <a:ext cx="0" cy="1677924"/>
          </a:xfrm>
          <a:custGeom>
            <a:avLst/>
            <a:gdLst/>
            <a:ahLst/>
            <a:cxnLst/>
            <a:rect l="l" t="t" r="r" b="b"/>
            <a:pathLst>
              <a:path h="1677924">
                <a:moveTo>
                  <a:pt x="0" y="1677924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96811" y="2873501"/>
            <a:ext cx="941832" cy="0"/>
          </a:xfrm>
          <a:custGeom>
            <a:avLst/>
            <a:gdLst/>
            <a:ahLst/>
            <a:cxnLst/>
            <a:rect l="l" t="t" r="r" b="b"/>
            <a:pathLst>
              <a:path w="941832">
                <a:moveTo>
                  <a:pt x="0" y="0"/>
                </a:moveTo>
                <a:lnTo>
                  <a:pt x="941832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96811" y="3214116"/>
            <a:ext cx="941832" cy="0"/>
          </a:xfrm>
          <a:custGeom>
            <a:avLst/>
            <a:gdLst/>
            <a:ahLst/>
            <a:cxnLst/>
            <a:rect l="l" t="t" r="r" b="b"/>
            <a:pathLst>
              <a:path w="941832">
                <a:moveTo>
                  <a:pt x="0" y="0"/>
                </a:moveTo>
                <a:lnTo>
                  <a:pt x="941832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92240" y="3545585"/>
            <a:ext cx="946404" cy="0"/>
          </a:xfrm>
          <a:custGeom>
            <a:avLst/>
            <a:gdLst/>
            <a:ahLst/>
            <a:cxnLst/>
            <a:rect l="l" t="t" r="r" b="b"/>
            <a:pathLst>
              <a:path w="946403">
                <a:moveTo>
                  <a:pt x="0" y="0"/>
                </a:moveTo>
                <a:lnTo>
                  <a:pt x="946404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1832" y="3710178"/>
            <a:ext cx="2331720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720" y="0"/>
                </a:lnTo>
              </a:path>
            </a:pathLst>
          </a:custGeom>
          <a:ln w="22860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0975" y="3698747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1165860"/>
                </a:moveTo>
                <a:lnTo>
                  <a:pt x="0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5838" y="3698747"/>
            <a:ext cx="0" cy="1243584"/>
          </a:xfrm>
          <a:custGeom>
            <a:avLst/>
            <a:gdLst/>
            <a:ahLst/>
            <a:cxnLst/>
            <a:rect l="l" t="t" r="r" b="b"/>
            <a:pathLst>
              <a:path h="1243584">
                <a:moveTo>
                  <a:pt x="0" y="1243584"/>
                </a:moveTo>
                <a:lnTo>
                  <a:pt x="0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6811" y="3881628"/>
            <a:ext cx="941832" cy="0"/>
          </a:xfrm>
          <a:custGeom>
            <a:avLst/>
            <a:gdLst/>
            <a:ahLst/>
            <a:cxnLst/>
            <a:rect l="l" t="t" r="r" b="b"/>
            <a:pathLst>
              <a:path w="941832">
                <a:moveTo>
                  <a:pt x="0" y="0"/>
                </a:moveTo>
                <a:lnTo>
                  <a:pt x="941832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1832" y="4055364"/>
            <a:ext cx="2345435" cy="0"/>
          </a:xfrm>
          <a:custGeom>
            <a:avLst/>
            <a:gdLst/>
            <a:ahLst/>
            <a:cxnLst/>
            <a:rect l="l" t="t" r="r" b="b"/>
            <a:pathLst>
              <a:path w="2345435">
                <a:moveTo>
                  <a:pt x="0" y="0"/>
                </a:moveTo>
                <a:lnTo>
                  <a:pt x="2345435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09977" y="3698747"/>
            <a:ext cx="0" cy="987551"/>
          </a:xfrm>
          <a:custGeom>
            <a:avLst/>
            <a:gdLst/>
            <a:ahLst/>
            <a:cxnLst/>
            <a:rect l="l" t="t" r="r" b="b"/>
            <a:pathLst>
              <a:path h="987551">
                <a:moveTo>
                  <a:pt x="0" y="987551"/>
                </a:moveTo>
                <a:lnTo>
                  <a:pt x="0" y="0"/>
                </a:lnTo>
              </a:path>
            </a:pathLst>
          </a:custGeom>
          <a:ln w="18288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96811" y="4226814"/>
            <a:ext cx="941832" cy="0"/>
          </a:xfrm>
          <a:custGeom>
            <a:avLst/>
            <a:gdLst/>
            <a:ahLst/>
            <a:cxnLst/>
            <a:rect l="l" t="t" r="r" b="b"/>
            <a:pathLst>
              <a:path w="941832">
                <a:moveTo>
                  <a:pt x="0" y="0"/>
                </a:moveTo>
                <a:lnTo>
                  <a:pt x="941832" y="0"/>
                </a:lnTo>
              </a:path>
            </a:pathLst>
          </a:custGeom>
          <a:ln w="22860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832" y="4400550"/>
            <a:ext cx="2345435" cy="0"/>
          </a:xfrm>
          <a:custGeom>
            <a:avLst/>
            <a:gdLst/>
            <a:ahLst/>
            <a:cxnLst/>
            <a:rect l="l" t="t" r="r" b="b"/>
            <a:pathLst>
              <a:path w="2345435">
                <a:moveTo>
                  <a:pt x="0" y="0"/>
                </a:moveTo>
                <a:lnTo>
                  <a:pt x="2345435" y="0"/>
                </a:lnTo>
              </a:path>
            </a:pathLst>
          </a:custGeom>
          <a:ln w="13716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97679" y="4206240"/>
            <a:ext cx="0" cy="219456"/>
          </a:xfrm>
          <a:custGeom>
            <a:avLst/>
            <a:gdLst/>
            <a:ahLst/>
            <a:cxnLst/>
            <a:rect l="l" t="t" r="r" b="b"/>
            <a:pathLst>
              <a:path h="219456">
                <a:moveTo>
                  <a:pt x="0" y="219456"/>
                </a:moveTo>
                <a:lnTo>
                  <a:pt x="0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6811" y="4423409"/>
            <a:ext cx="937260" cy="0"/>
          </a:xfrm>
          <a:custGeom>
            <a:avLst/>
            <a:gdLst/>
            <a:ahLst/>
            <a:cxnLst/>
            <a:rect l="l" t="t" r="r" b="b"/>
            <a:pathLst>
              <a:path w="937259">
                <a:moveTo>
                  <a:pt x="0" y="0"/>
                </a:moveTo>
                <a:lnTo>
                  <a:pt x="937260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46120" y="4489703"/>
            <a:ext cx="1682495" cy="0"/>
          </a:xfrm>
          <a:custGeom>
            <a:avLst/>
            <a:gdLst/>
            <a:ahLst/>
            <a:cxnLst/>
            <a:rect l="l" t="t" r="r" b="b"/>
            <a:pathLst>
              <a:path w="1682496">
                <a:moveTo>
                  <a:pt x="0" y="0"/>
                </a:moveTo>
                <a:lnTo>
                  <a:pt x="1682495" y="0"/>
                </a:lnTo>
              </a:path>
            </a:pathLst>
          </a:custGeom>
          <a:ln w="457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33771" y="4489703"/>
            <a:ext cx="1458467" cy="0"/>
          </a:xfrm>
          <a:custGeom>
            <a:avLst/>
            <a:gdLst/>
            <a:ahLst/>
            <a:cxnLst/>
            <a:rect l="l" t="t" r="r" b="b"/>
            <a:pathLst>
              <a:path w="1458467">
                <a:moveTo>
                  <a:pt x="0" y="0"/>
                </a:moveTo>
                <a:lnTo>
                  <a:pt x="1458467" y="0"/>
                </a:lnTo>
              </a:path>
            </a:pathLst>
          </a:custGeom>
          <a:ln w="457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92240" y="448970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06640" y="4489703"/>
            <a:ext cx="1252727" cy="0"/>
          </a:xfrm>
          <a:custGeom>
            <a:avLst/>
            <a:gdLst/>
            <a:ahLst/>
            <a:cxnLst/>
            <a:rect l="l" t="t" r="r" b="b"/>
            <a:pathLst>
              <a:path w="1252727">
                <a:moveTo>
                  <a:pt x="0" y="0"/>
                </a:moveTo>
                <a:lnTo>
                  <a:pt x="1252727" y="0"/>
                </a:lnTo>
              </a:path>
            </a:pathLst>
          </a:custGeom>
          <a:ln w="457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8972" y="4663440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457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35473" y="4668011"/>
            <a:ext cx="0" cy="480060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80060"/>
                </a:moveTo>
                <a:lnTo>
                  <a:pt x="0" y="0"/>
                </a:lnTo>
              </a:path>
            </a:pathLst>
          </a:custGeom>
          <a:ln w="2286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91555" y="4677155"/>
            <a:ext cx="0" cy="448056"/>
          </a:xfrm>
          <a:custGeom>
            <a:avLst/>
            <a:gdLst/>
            <a:ahLst/>
            <a:cxnLst/>
            <a:rect l="l" t="t" r="r" b="b"/>
            <a:pathLst>
              <a:path h="448056">
                <a:moveTo>
                  <a:pt x="0" y="448056"/>
                </a:moveTo>
                <a:lnTo>
                  <a:pt x="0" y="0"/>
                </a:lnTo>
              </a:path>
            </a:pathLst>
          </a:custGeom>
          <a:ln w="18288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93976" y="4901184"/>
            <a:ext cx="1175003" cy="0"/>
          </a:xfrm>
          <a:custGeom>
            <a:avLst/>
            <a:gdLst/>
            <a:ahLst/>
            <a:cxnLst/>
            <a:rect l="l" t="t" r="r" b="b"/>
            <a:pathLst>
              <a:path w="1175003">
                <a:moveTo>
                  <a:pt x="0" y="0"/>
                </a:moveTo>
                <a:lnTo>
                  <a:pt x="1175003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61620" y="122059"/>
            <a:ext cx="792099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2899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3-12 </a:t>
            </a:r>
            <a:r>
              <a:rPr sz="1750" b="1" spc="-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An</a:t>
            </a:r>
            <a:r>
              <a:rPr sz="1750" b="1" spc="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example</a:t>
            </a:r>
            <a:r>
              <a:rPr sz="1750" b="1" spc="20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base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relative-plus-index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addressing</a:t>
            </a:r>
            <a:r>
              <a:rPr sz="1750" b="1" spc="2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using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MOV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AX,[BX+SI=1</a:t>
            </a:r>
            <a:r>
              <a:rPr sz="1750" b="1" spc="-2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75" dirty="0" smtClean="0">
                <a:solidFill>
                  <a:srgbClr val="010101"/>
                </a:solidFill>
                <a:latin typeface="Arial"/>
                <a:cs typeface="Arial"/>
              </a:rPr>
              <a:t>OOOH] </a:t>
            </a:r>
            <a:r>
              <a:rPr sz="1750" b="1" spc="-1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instruction. </a:t>
            </a:r>
            <a:r>
              <a:rPr sz="1750" b="1" spc="-20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Note:</a:t>
            </a:r>
            <a:r>
              <a:rPr sz="1750" b="1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DS=</a:t>
            </a:r>
            <a:r>
              <a:rPr sz="1750" b="1" spc="65" dirty="0" smtClean="0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sz="1750" b="1" spc="-310" dirty="0" smtClean="0">
                <a:solidFill>
                  <a:srgbClr val="010101"/>
                </a:solidFill>
                <a:latin typeface="Arial"/>
                <a:cs typeface="Arial"/>
              </a:rPr>
              <a:t>OOOH</a:t>
            </a:r>
            <a:endParaRPr sz="17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1076" y="1958708"/>
            <a:ext cx="377825" cy="140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29099"/>
              </a:lnSpc>
            </a:pPr>
            <a:r>
              <a:rPr sz="1750" b="1" spc="-170" dirty="0" smtClean="0">
                <a:solidFill>
                  <a:srgbClr val="262626"/>
                </a:solidFill>
                <a:latin typeface="Courier New"/>
                <a:cs typeface="Courier New"/>
              </a:rPr>
              <a:t>EAX </a:t>
            </a:r>
            <a:r>
              <a:rPr sz="1750" b="1" spc="-170" dirty="0" smtClean="0">
                <a:solidFill>
                  <a:srgbClr val="383838"/>
                </a:solidFill>
                <a:latin typeface="Courier New"/>
                <a:cs typeface="Courier New"/>
              </a:rPr>
              <a:t>EBX </a:t>
            </a:r>
            <a:r>
              <a:rPr sz="1750" b="1" spc="-130" dirty="0" smtClean="0">
                <a:solidFill>
                  <a:srgbClr val="262626"/>
                </a:solidFill>
                <a:latin typeface="Courier New"/>
                <a:cs typeface="Courier New"/>
              </a:rPr>
              <a:t>ECX EDX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1076" y="3653096"/>
            <a:ext cx="388620" cy="1019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63300"/>
              </a:lnSpc>
            </a:pPr>
            <a:r>
              <a:rPr sz="1350" b="1" spc="45" dirty="0" smtClean="0">
                <a:solidFill>
                  <a:srgbClr val="262626"/>
                </a:solidFill>
                <a:latin typeface="Arial"/>
                <a:cs typeface="Arial"/>
              </a:rPr>
              <a:t>ESP</a:t>
            </a:r>
            <a:r>
              <a:rPr sz="1350" b="1" spc="15" dirty="0" smtClean="0">
                <a:solidFill>
                  <a:srgbClr val="262626"/>
                </a:solidFill>
                <a:latin typeface="Arial"/>
                <a:cs typeface="Arial"/>
              </a:rPr>
              <a:t> EBP</a:t>
            </a:r>
            <a:r>
              <a:rPr sz="1350" b="1" spc="10" dirty="0" smtClean="0">
                <a:solidFill>
                  <a:srgbClr val="262626"/>
                </a:solidFill>
                <a:latin typeface="Arial"/>
                <a:cs typeface="Arial"/>
              </a:rPr>
              <a:t> ESI</a:t>
            </a:r>
            <a:endParaRPr sz="13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25843" y="1335532"/>
            <a:ext cx="67310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55" dirty="0" smtClean="0">
                <a:solidFill>
                  <a:srgbClr val="262626"/>
                </a:solidFill>
                <a:latin typeface="Arial"/>
                <a:cs typeface="Arial"/>
              </a:rPr>
              <a:t>Memory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06488" y="1504696"/>
            <a:ext cx="14732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190" dirty="0" smtClean="0">
                <a:solidFill>
                  <a:srgbClr val="262626"/>
                </a:solidFill>
                <a:latin typeface="Arial"/>
                <a:cs typeface="Arial"/>
              </a:rPr>
              <a:t>-</a:t>
            </a:r>
            <a:endParaRPr sz="2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78355" y="1705864"/>
            <a:ext cx="115252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 smtClean="0">
                <a:solidFill>
                  <a:srgbClr val="262626"/>
                </a:solidFill>
                <a:latin typeface="Arial"/>
                <a:cs typeface="Arial"/>
              </a:rPr>
              <a:t>Reg</a:t>
            </a:r>
            <a:r>
              <a:rPr sz="1400" b="1" spc="-35" dirty="0" smtClean="0">
                <a:solidFill>
                  <a:srgbClr val="484848"/>
                </a:solidFill>
                <a:latin typeface="Arial"/>
                <a:cs typeface="Arial"/>
              </a:rPr>
              <a:t>i</a:t>
            </a:r>
            <a:r>
              <a:rPr sz="1400" b="1" spc="-170" dirty="0" smtClean="0">
                <a:solidFill>
                  <a:srgbClr val="484848"/>
                </a:solidFill>
                <a:latin typeface="Arial"/>
                <a:cs typeface="Arial"/>
              </a:rPr>
              <a:t>s</a:t>
            </a:r>
            <a:r>
              <a:rPr sz="1400" b="1" spc="-3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1400" b="1" spc="45" dirty="0" smtClean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1400" b="1" spc="-55" dirty="0" smtClean="0">
                <a:solidFill>
                  <a:srgbClr val="484848"/>
                </a:solidFill>
                <a:latin typeface="Arial"/>
                <a:cs typeface="Arial"/>
              </a:rPr>
              <a:t>r </a:t>
            </a:r>
            <a:r>
              <a:rPr sz="1400" b="1" spc="-45" dirty="0" smtClean="0">
                <a:solidFill>
                  <a:srgbClr val="383838"/>
                </a:solidFill>
                <a:latin typeface="Arial"/>
                <a:cs typeface="Arial"/>
              </a:rPr>
              <a:t>array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69996" y="1731771"/>
            <a:ext cx="291465" cy="544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0" spc="-330" dirty="0" smtClean="0">
                <a:solidFill>
                  <a:srgbClr val="262626"/>
                </a:solidFill>
                <a:latin typeface="Times New Roman"/>
                <a:cs typeface="Times New Roman"/>
              </a:rPr>
              <a:t>vt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90435" y="1917953"/>
            <a:ext cx="3498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130" dirty="0" smtClean="0">
                <a:solidFill>
                  <a:srgbClr val="262626"/>
                </a:solidFill>
                <a:latin typeface="Arial"/>
                <a:cs typeface="Arial"/>
              </a:rPr>
              <a:t>A </a:t>
            </a:r>
            <a:r>
              <a:rPr sz="1350" b="1" spc="12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350" b="1" spc="75" dirty="0" smtClean="0">
                <a:solidFill>
                  <a:srgbClr val="262626"/>
                </a:solidFill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85380" y="1908809"/>
            <a:ext cx="671195" cy="541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20" dirty="0" smtClean="0">
                <a:solidFill>
                  <a:srgbClr val="383838"/>
                </a:solidFill>
                <a:latin typeface="Arial"/>
                <a:cs typeface="Arial"/>
              </a:rPr>
              <a:t>1013</a:t>
            </a:r>
            <a:r>
              <a:rPr sz="1350" b="1" spc="110" dirty="0" smtClean="0">
                <a:solidFill>
                  <a:srgbClr val="383838"/>
                </a:solidFill>
                <a:latin typeface="Arial"/>
                <a:cs typeface="Arial"/>
              </a:rPr>
              <a:t>1</a:t>
            </a:r>
            <a:r>
              <a:rPr sz="1350" b="1" spc="145" dirty="0" smtClean="0">
                <a:solidFill>
                  <a:srgbClr val="262626"/>
                </a:solidFill>
                <a:latin typeface="Arial"/>
                <a:cs typeface="Arial"/>
              </a:rPr>
              <a:t>H</a:t>
            </a:r>
            <a:endParaRPr sz="135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35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sz="1350" b="1" spc="35" dirty="0" smtClean="0">
                <a:solidFill>
                  <a:srgbClr val="262626"/>
                </a:solidFill>
                <a:latin typeface="Arial"/>
                <a:cs typeface="Arial"/>
              </a:rPr>
              <a:t>10130H</a:t>
            </a:r>
            <a:endParaRPr sz="13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98796" y="2059685"/>
            <a:ext cx="60325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330" dirty="0" smtClean="0">
                <a:solidFill>
                  <a:srgbClr val="262626"/>
                </a:solidFill>
                <a:latin typeface="Arial"/>
                <a:cs typeface="Arial"/>
              </a:rPr>
              <a:t>A316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799580" y="2265426"/>
            <a:ext cx="32258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 smtClean="0">
                <a:solidFill>
                  <a:srgbClr val="262626"/>
                </a:solidFill>
                <a:latin typeface="Arial"/>
                <a:cs typeface="Arial"/>
              </a:rPr>
              <a:t>1 </a:t>
            </a:r>
            <a:r>
              <a:rPr sz="1350" b="1" spc="1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350" b="1" spc="75" dirty="0" smtClean="0">
                <a:solidFill>
                  <a:srgbClr val="383838"/>
                </a:solidFill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230616" y="2233421"/>
            <a:ext cx="11493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204" dirty="0" smtClean="0">
                <a:solidFill>
                  <a:srgbClr val="262626"/>
                </a:solidFill>
                <a:latin typeface="Arial"/>
                <a:cs typeface="Arial"/>
              </a:rPr>
              <a:t>....</a:t>
            </a:r>
            <a:endParaRPr sz="13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12411" y="3641597"/>
            <a:ext cx="56134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45" dirty="0" smtClean="0">
                <a:solidFill>
                  <a:srgbClr val="262626"/>
                </a:solidFill>
                <a:latin typeface="Arial"/>
                <a:cs typeface="Arial"/>
              </a:rPr>
              <a:t>0020H</a:t>
            </a:r>
            <a:endParaRPr sz="13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30700" y="4190238"/>
            <a:ext cx="668655" cy="473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45" dirty="0" smtClean="0">
                <a:solidFill>
                  <a:srgbClr val="262626"/>
                </a:solidFill>
                <a:latin typeface="Arial"/>
                <a:cs typeface="Arial"/>
              </a:rPr>
              <a:t>0030H</a:t>
            </a:r>
            <a:endParaRPr sz="135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160"/>
              </a:spcBef>
            </a:pPr>
            <a:r>
              <a:rPr sz="1550" spc="-50" dirty="0" smtClean="0">
                <a:solidFill>
                  <a:srgbClr val="010101"/>
                </a:solidFill>
                <a:latin typeface="Arial"/>
                <a:cs typeface="Arial"/>
              </a:rPr>
              <a:t>:. </a:t>
            </a:r>
            <a:r>
              <a:rPr sz="1550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550" spc="45" dirty="0" smtClean="0">
                <a:solidFill>
                  <a:srgbClr val="484848"/>
                </a:solidFill>
                <a:latin typeface="Arial"/>
                <a:cs typeface="Arial"/>
              </a:rPr>
              <a:t>+</a:t>
            </a:r>
            <a:endParaRPr sz="15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16500" y="4190238"/>
            <a:ext cx="56134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45" dirty="0" smtClean="0">
                <a:solidFill>
                  <a:srgbClr val="262626"/>
                </a:solidFill>
                <a:latin typeface="Arial"/>
                <a:cs typeface="Arial"/>
              </a:rPr>
              <a:t>0130H</a:t>
            </a:r>
            <a:endParaRPr sz="13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66992" y="4038092"/>
            <a:ext cx="427355" cy="577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50" spc="172" baseline="-2688" dirty="0" smtClean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3700" spc="775" dirty="0" smtClean="0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346451" y="4464557"/>
            <a:ext cx="74041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180" dirty="0" smtClean="0">
                <a:solidFill>
                  <a:srgbClr val="262626"/>
                </a:solidFill>
                <a:latin typeface="Arial"/>
                <a:cs typeface="Arial"/>
              </a:rPr>
              <a:t>0 </a:t>
            </a:r>
            <a:r>
              <a:rPr sz="1350" b="1" spc="-10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350" b="1" spc="180" dirty="0" smtClean="0">
                <a:solidFill>
                  <a:srgbClr val="262626"/>
                </a:solidFill>
                <a:latin typeface="Arial"/>
                <a:cs typeface="Arial"/>
              </a:rPr>
              <a:t>0 </a:t>
            </a:r>
            <a:r>
              <a:rPr sz="1350" b="1" spc="4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350" b="1" spc="-70" dirty="0" smtClean="0">
                <a:solidFill>
                  <a:srgbClr val="383838"/>
                </a:solidFill>
                <a:latin typeface="Arial"/>
                <a:cs typeface="Arial"/>
              </a:rPr>
              <a:t>1 </a:t>
            </a:r>
            <a:r>
              <a:rPr sz="1350" b="1" spc="75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350" b="1" spc="50" dirty="0" smtClean="0">
                <a:solidFill>
                  <a:srgbClr val="262626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56964" y="4426204"/>
            <a:ext cx="13081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30" dirty="0" smtClean="0">
                <a:solidFill>
                  <a:srgbClr val="484848"/>
                </a:solidFill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28564" y="4430776"/>
            <a:ext cx="13081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30" dirty="0" smtClean="0">
                <a:solidFill>
                  <a:srgbClr val="383838"/>
                </a:solidFill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42847" y="4618228"/>
            <a:ext cx="78486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20065" algn="l"/>
              </a:tabLst>
            </a:pPr>
            <a:r>
              <a:rPr sz="2300" u="heavy" spc="-10" dirty="0" smtClean="0">
                <a:solidFill>
                  <a:srgbClr val="262626"/>
                </a:solidFill>
                <a:latin typeface="Arial"/>
                <a:cs typeface="Arial"/>
              </a:rPr>
              <a:t> 	</a:t>
            </a:r>
            <a:r>
              <a:rPr sz="2300" spc="670" dirty="0" smtClean="0">
                <a:solidFill>
                  <a:srgbClr val="262626"/>
                </a:solidFill>
                <a:latin typeface="Arial"/>
                <a:cs typeface="Arial"/>
              </a:rPr>
              <a:t>-</a:t>
            </a:r>
            <a:endParaRPr sz="23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430015" y="4629150"/>
            <a:ext cx="56134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45" dirty="0" smtClean="0">
                <a:solidFill>
                  <a:srgbClr val="262626"/>
                </a:solidFill>
                <a:latin typeface="Arial"/>
                <a:cs typeface="Arial"/>
              </a:rPr>
              <a:t>0010H</a:t>
            </a:r>
            <a:endParaRPr sz="13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708140" y="4647438"/>
            <a:ext cx="65595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35" dirty="0" smtClean="0">
                <a:solidFill>
                  <a:srgbClr val="383838"/>
                </a:solidFill>
                <a:latin typeface="Arial"/>
                <a:cs typeface="Arial"/>
              </a:rPr>
              <a:t>10130H</a:t>
            </a:r>
            <a:endParaRPr sz="13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154427" y="4627117"/>
            <a:ext cx="1104900" cy="594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spc="1125" baseline="28846" dirty="0" smtClean="0">
                <a:solidFill>
                  <a:srgbClr val="262626"/>
                </a:solidFill>
                <a:latin typeface="Arial"/>
                <a:cs typeface="Arial"/>
              </a:rPr>
              <a:t>-</a:t>
            </a:r>
            <a:r>
              <a:rPr sz="5025" spc="1777" baseline="12437" dirty="0" smtClean="0">
                <a:solidFill>
                  <a:srgbClr val="262626"/>
                </a:solidFill>
                <a:latin typeface="Arial"/>
                <a:cs typeface="Arial"/>
              </a:rPr>
              <a:t>-</a:t>
            </a:r>
            <a:r>
              <a:rPr sz="3900" spc="1552" baseline="26709" dirty="0" smtClean="0">
                <a:solidFill>
                  <a:srgbClr val="262626"/>
                </a:solidFill>
                <a:latin typeface="Arial"/>
                <a:cs typeface="Arial"/>
              </a:rPr>
              <a:t>-</a:t>
            </a:r>
            <a:r>
              <a:rPr sz="3850" spc="-620" dirty="0" smtClean="0">
                <a:solidFill>
                  <a:srgbClr val="262626"/>
                </a:solidFill>
                <a:latin typeface="Arial"/>
                <a:cs typeface="Arial"/>
              </a:rPr>
              <a:t>----</a:t>
            </a:r>
            <a:endParaRPr sz="38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20588" y="4789170"/>
            <a:ext cx="64389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20" dirty="0" smtClean="0">
                <a:solidFill>
                  <a:srgbClr val="262626"/>
                </a:solidFill>
                <a:latin typeface="Arial"/>
                <a:cs typeface="Arial"/>
              </a:rPr>
              <a:t>10000H</a:t>
            </a:r>
            <a:endParaRPr sz="13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632452" y="5264658"/>
            <a:ext cx="56134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45" dirty="0" smtClean="0">
                <a:solidFill>
                  <a:srgbClr val="262626"/>
                </a:solidFill>
                <a:latin typeface="Arial"/>
                <a:cs typeface="Arial"/>
              </a:rPr>
              <a:t>0100H</a:t>
            </a:r>
            <a:endParaRPr sz="13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67959" y="5264658"/>
            <a:ext cx="81153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 smtClean="0">
                <a:solidFill>
                  <a:srgbClr val="262626"/>
                </a:solidFill>
                <a:latin typeface="Arial"/>
                <a:cs typeface="Arial"/>
              </a:rPr>
              <a:t>OS</a:t>
            </a:r>
            <a:r>
              <a:rPr sz="1350" b="1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050" b="1" spc="-40" dirty="0" smtClean="0">
                <a:solidFill>
                  <a:srgbClr val="6D6D6D"/>
                </a:solidFill>
                <a:latin typeface="Times New Roman"/>
                <a:cs typeface="Times New Roman"/>
              </a:rPr>
              <a:t>X </a:t>
            </a:r>
            <a:r>
              <a:rPr sz="1050" b="1" spc="-25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1350" b="1" spc="45" dirty="0" smtClean="0">
                <a:solidFill>
                  <a:srgbClr val="383838"/>
                </a:solidFill>
                <a:latin typeface="Arial"/>
                <a:cs typeface="Arial"/>
              </a:rPr>
              <a:t>10H</a:t>
            </a:r>
            <a:endParaRPr sz="135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8484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62626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934974" y="1920239"/>
          <a:ext cx="3321558" cy="1472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3574"/>
                <a:gridCol w="532638"/>
                <a:gridCol w="633222"/>
                <a:gridCol w="957833"/>
              </a:tblGrid>
              <a:tr h="164591"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4572">
                      <a:solidFill>
                        <a:srgbClr val="343434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572">
                      <a:solidFill>
                        <a:srgbClr val="34343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18288">
                      <a:solidFill>
                        <a:srgbClr val="1F1F1F"/>
                      </a:solidFill>
                      <a:prstDash val="solid"/>
                    </a:lnR>
                    <a:lnB w="27432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350" b="1" dirty="0" smtClean="0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350" b="1" spc="125" dirty="0" smtClean="0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0" dirty="0" smtClean="0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1F1F1F"/>
                      </a:solidFill>
                      <a:prstDash val="solid"/>
                    </a:lnL>
                    <a:lnT w="4572">
                      <a:solidFill>
                        <a:srgbClr val="282828"/>
                      </a:solidFill>
                      <a:prstDash val="solid"/>
                    </a:lnT>
                    <a:lnB w="27432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1350" b="1" dirty="0" smtClean="0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350" b="1" spc="75" dirty="0" smtClean="0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0" dirty="0" smtClean="0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860">
                      <a:solidFill>
                        <a:srgbClr val="343434"/>
                      </a:solidFill>
                      <a:prstDash val="solid"/>
                    </a:lnR>
                    <a:lnB w="27432">
                      <a:solidFill>
                        <a:srgbClr val="44444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3520"/>
                        </a:lnSpc>
                      </a:pPr>
                      <a:r>
                        <a:rPr sz="3050" dirty="0" smtClean="0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43434"/>
                      </a:solidFill>
                      <a:prstDash val="solid"/>
                    </a:lnL>
                    <a:lnB w="9144">
                      <a:solidFill>
                        <a:srgbClr val="545454"/>
                      </a:solidFill>
                      <a:prstDash val="solid"/>
                    </a:lnB>
                  </a:tcPr>
                </a:tc>
              </a:tr>
              <a:tr h="192024">
                <a:tc rowSpan="2">
                  <a:txBody>
                    <a:bodyPr/>
                    <a:lstStyle/>
                    <a:p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18288">
                      <a:solidFill>
                        <a:srgbClr val="1F1F1F"/>
                      </a:solidFill>
                      <a:prstDash val="solid"/>
                    </a:lnR>
                    <a:lnT w="27432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28282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350" b="1" dirty="0" smtClean="0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0 </a:t>
                      </a:r>
                      <a:r>
                        <a:rPr sz="1350" b="1" spc="-55" dirty="0" smtClean="0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0" dirty="0" smtClean="0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1F1F1F"/>
                      </a:solidFill>
                      <a:prstDash val="solid"/>
                    </a:lnL>
                    <a:lnT w="27432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28282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350" b="1" dirty="0" smtClean="0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1350" b="1" spc="20" dirty="0" smtClean="0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0" dirty="0" smtClean="0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860">
                      <a:solidFill>
                        <a:srgbClr val="343434"/>
                      </a:solidFill>
                      <a:prstDash val="solid"/>
                    </a:lnR>
                    <a:lnT w="27432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28282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343434"/>
                      </a:solidFill>
                      <a:prstDash val="solid"/>
                    </a:lnL>
                    <a:lnB w="9144">
                      <a:solidFill>
                        <a:srgbClr val="545454"/>
                      </a:solidFill>
                      <a:prstDash val="solid"/>
                    </a:lnB>
                  </a:tcPr>
                </a:tc>
              </a:tr>
              <a:tr h="1485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18288">
                      <a:solidFill>
                        <a:srgbClr val="1F1F1F"/>
                      </a:solidFill>
                      <a:prstDash val="solid"/>
                    </a:lnR>
                    <a:lnT w="27432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28282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1F1F1F"/>
                      </a:solidFill>
                      <a:prstDash val="solid"/>
                    </a:lnL>
                    <a:lnT w="27432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28282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2860">
                      <a:solidFill>
                        <a:srgbClr val="343434"/>
                      </a:solidFill>
                      <a:prstDash val="solid"/>
                    </a:lnR>
                    <a:lnT w="27432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28282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43434"/>
                      </a:solidFill>
                      <a:prstDash val="solid"/>
                    </a:lnL>
                    <a:lnT w="9144">
                      <a:solidFill>
                        <a:srgbClr val="545454"/>
                      </a:solidFill>
                      <a:prstDash val="solid"/>
                    </a:lnT>
                  </a:tcPr>
                </a:tc>
              </a:tr>
              <a:tr h="338327"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18288">
                      <a:solidFill>
                        <a:srgbClr val="1F1F1F"/>
                      </a:solidFill>
                      <a:prstDash val="solid"/>
                    </a:lnR>
                    <a:lnT w="22860">
                      <a:solidFill>
                        <a:srgbClr val="282828"/>
                      </a:solidFill>
                      <a:prstDash val="solid"/>
                    </a:lnT>
                    <a:lnB w="22860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1F1F1F"/>
                      </a:solidFill>
                      <a:prstDash val="solid"/>
                    </a:lnL>
                    <a:lnR w="4572">
                      <a:solidFill>
                        <a:srgbClr val="2B2B2B"/>
                      </a:solidFill>
                      <a:prstDash val="solid"/>
                    </a:lnR>
                    <a:lnT w="22860">
                      <a:solidFill>
                        <a:srgbClr val="282828"/>
                      </a:solidFill>
                      <a:prstDash val="solid"/>
                    </a:lnT>
                    <a:lnB w="22860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572">
                      <a:solidFill>
                        <a:srgbClr val="2B2B2B"/>
                      </a:solidFill>
                      <a:prstDash val="solid"/>
                    </a:lnL>
                    <a:lnR w="22860">
                      <a:solidFill>
                        <a:srgbClr val="343434"/>
                      </a:solidFill>
                      <a:prstDash val="solid"/>
                    </a:lnR>
                    <a:lnT w="22860">
                      <a:solidFill>
                        <a:srgbClr val="282828"/>
                      </a:solidFill>
                      <a:prstDash val="solid"/>
                    </a:lnT>
                    <a:lnB w="22860">
                      <a:solidFill>
                        <a:srgbClr val="2B2B2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343434"/>
                      </a:solidFill>
                      <a:prstDash val="solid"/>
                    </a:lnL>
                    <a:lnT w="9144">
                      <a:solidFill>
                        <a:srgbClr val="545454"/>
                      </a:solidFill>
                      <a:prstDash val="solid"/>
                    </a:lnT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18288">
                      <a:solidFill>
                        <a:srgbClr val="1F1F1F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2860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1F1F1F"/>
                      </a:solidFill>
                      <a:prstDash val="solid"/>
                    </a:lnL>
                    <a:lnR w="4572">
                      <a:solidFill>
                        <a:srgbClr val="2B2B2B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2860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572">
                      <a:solidFill>
                        <a:srgbClr val="2B2B2B"/>
                      </a:solidFill>
                      <a:prstDash val="solid"/>
                    </a:lnL>
                    <a:lnR w="22860">
                      <a:solidFill>
                        <a:srgbClr val="343434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2860">
                      <a:solidFill>
                        <a:srgbClr val="2F2F2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343434"/>
                      </a:solidFill>
                      <a:prstDash val="solid"/>
                    </a:lnL>
                    <a:lnT w="9144">
                      <a:solidFill>
                        <a:srgbClr val="545454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920"/>
              </a:lnSpc>
            </a:pPr>
            <a:r>
              <a:rPr sz="4200" b="1" spc="-155" dirty="0" smtClean="0">
                <a:latin typeface="Arial"/>
                <a:cs typeface="Arial"/>
              </a:rPr>
              <a:t>A</a:t>
            </a:r>
            <a:r>
              <a:rPr sz="4200" b="1" spc="-145" dirty="0" smtClean="0">
                <a:latin typeface="Arial"/>
                <a:cs typeface="Arial"/>
              </a:rPr>
              <a:t>d</a:t>
            </a:r>
            <a:r>
              <a:rPr sz="4200" b="1" spc="-105" dirty="0" smtClean="0">
                <a:latin typeface="Arial"/>
                <a:cs typeface="Arial"/>
              </a:rPr>
              <a:t>dressi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130" dirty="0" smtClean="0">
                <a:latin typeface="Arial"/>
                <a:cs typeface="Arial"/>
              </a:rPr>
              <a:t>g</a:t>
            </a:r>
            <a:r>
              <a:rPr sz="4200" b="1" spc="-18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Arrays</a:t>
            </a:r>
            <a:r>
              <a:rPr sz="4200" b="1" spc="-4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with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35" dirty="0" smtClean="0">
                <a:latin typeface="Arial"/>
                <a:cs typeface="Arial"/>
              </a:rPr>
              <a:t>Bas</a:t>
            </a:r>
            <a:r>
              <a:rPr sz="4200" b="1" spc="-120" dirty="0" smtClean="0">
                <a:latin typeface="Arial"/>
                <a:cs typeface="Arial"/>
              </a:rPr>
              <a:t>e</a:t>
            </a:r>
            <a:endParaRPr sz="4200">
              <a:latin typeface="Arial"/>
              <a:cs typeface="Arial"/>
            </a:endParaRPr>
          </a:p>
          <a:p>
            <a:pPr marL="118745">
              <a:lnSpc>
                <a:spcPts val="4880"/>
              </a:lnSpc>
            </a:pPr>
            <a:r>
              <a:rPr sz="4200" b="1" spc="-100" dirty="0" smtClean="0">
                <a:latin typeface="Arial"/>
                <a:cs typeface="Arial"/>
              </a:rPr>
              <a:t>Relative-Plu</a:t>
            </a:r>
            <a:r>
              <a:rPr sz="4200" b="1" spc="-125" dirty="0" smtClean="0">
                <a:latin typeface="Arial"/>
                <a:cs typeface="Arial"/>
              </a:rPr>
              <a:t>s</a:t>
            </a:r>
            <a:r>
              <a:rPr sz="4200" b="1" spc="-105" dirty="0" smtClean="0">
                <a:latin typeface="Arial"/>
                <a:cs typeface="Arial"/>
              </a:rPr>
              <a:t>-Index</a:t>
            </a:r>
            <a:endParaRPr sz="4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632965"/>
            <a:ext cx="8535035" cy="341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Su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recor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exists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record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52069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ace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ter addresses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record,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index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register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addresses 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3–1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very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form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54446" y="1499616"/>
            <a:ext cx="0" cy="4105656"/>
          </a:xfrm>
          <a:custGeom>
            <a:avLst/>
            <a:gdLst/>
            <a:ahLst/>
            <a:cxnLst/>
            <a:rect l="l" t="t" r="r" b="b"/>
            <a:pathLst>
              <a:path h="4105656">
                <a:moveTo>
                  <a:pt x="0" y="4105656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8444" y="1700783"/>
            <a:ext cx="754379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379" y="0"/>
                </a:lnTo>
              </a:path>
            </a:pathLst>
          </a:custGeom>
          <a:ln w="2743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1393" y="1371600"/>
            <a:ext cx="0" cy="4288536"/>
          </a:xfrm>
          <a:custGeom>
            <a:avLst/>
            <a:gdLst/>
            <a:ahLst/>
            <a:cxnLst/>
            <a:rect l="l" t="t" r="r" b="b"/>
            <a:pathLst>
              <a:path h="4288536">
                <a:moveTo>
                  <a:pt x="0" y="4288536"/>
                </a:moveTo>
                <a:lnTo>
                  <a:pt x="0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8444" y="2009394"/>
            <a:ext cx="754379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379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1496" y="2109977"/>
            <a:ext cx="306324" cy="0"/>
          </a:xfrm>
          <a:custGeom>
            <a:avLst/>
            <a:gdLst/>
            <a:ahLst/>
            <a:cxnLst/>
            <a:rect l="l" t="t" r="r" b="b"/>
            <a:pathLst>
              <a:path w="30632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8444" y="2212848"/>
            <a:ext cx="758951" cy="0"/>
          </a:xfrm>
          <a:custGeom>
            <a:avLst/>
            <a:gdLst/>
            <a:ahLst/>
            <a:cxnLst/>
            <a:rect l="l" t="t" r="r" b="b"/>
            <a:pathLst>
              <a:path w="758951">
                <a:moveTo>
                  <a:pt x="0" y="0"/>
                </a:moveTo>
                <a:lnTo>
                  <a:pt x="758951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9432" y="2626614"/>
            <a:ext cx="818388" cy="0"/>
          </a:xfrm>
          <a:custGeom>
            <a:avLst/>
            <a:gdLst/>
            <a:ahLst/>
            <a:cxnLst/>
            <a:rect l="l" t="t" r="r" b="b"/>
            <a:pathLst>
              <a:path w="818388">
                <a:moveTo>
                  <a:pt x="0" y="0"/>
                </a:moveTo>
                <a:lnTo>
                  <a:pt x="818388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1184" y="3033522"/>
            <a:ext cx="516636" cy="0"/>
          </a:xfrm>
          <a:custGeom>
            <a:avLst/>
            <a:gdLst/>
            <a:ahLst/>
            <a:cxnLst/>
            <a:rect l="l" t="t" r="r" b="b"/>
            <a:pathLst>
              <a:path w="516636">
                <a:moveTo>
                  <a:pt x="0" y="0"/>
                </a:moveTo>
                <a:lnTo>
                  <a:pt x="516636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2926" y="2610611"/>
            <a:ext cx="0" cy="429767"/>
          </a:xfrm>
          <a:custGeom>
            <a:avLst/>
            <a:gdLst/>
            <a:ahLst/>
            <a:cxnLst/>
            <a:rect l="l" t="t" r="r" b="b"/>
            <a:pathLst>
              <a:path h="429767">
                <a:moveTo>
                  <a:pt x="0" y="429768"/>
                </a:moveTo>
                <a:lnTo>
                  <a:pt x="0" y="0"/>
                </a:lnTo>
              </a:path>
            </a:pathLst>
          </a:custGeom>
          <a:ln w="18288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6671" y="3033522"/>
            <a:ext cx="1220724" cy="0"/>
          </a:xfrm>
          <a:custGeom>
            <a:avLst/>
            <a:gdLst/>
            <a:ahLst/>
            <a:cxnLst/>
            <a:rect l="l" t="t" r="r" b="b"/>
            <a:pathLst>
              <a:path w="1220724">
                <a:moveTo>
                  <a:pt x="0" y="0"/>
                </a:moveTo>
                <a:lnTo>
                  <a:pt x="1220724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8041" y="3026664"/>
            <a:ext cx="0" cy="1453896"/>
          </a:xfrm>
          <a:custGeom>
            <a:avLst/>
            <a:gdLst/>
            <a:ahLst/>
            <a:cxnLst/>
            <a:rect l="l" t="t" r="r" b="b"/>
            <a:pathLst>
              <a:path h="1453896">
                <a:moveTo>
                  <a:pt x="0" y="1453896"/>
                </a:moveTo>
                <a:lnTo>
                  <a:pt x="0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38444" y="4263390"/>
            <a:ext cx="754379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379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3571" y="4469129"/>
            <a:ext cx="1984248" cy="0"/>
          </a:xfrm>
          <a:custGeom>
            <a:avLst/>
            <a:gdLst/>
            <a:ahLst/>
            <a:cxnLst/>
            <a:rect l="l" t="t" r="r" b="b"/>
            <a:pathLst>
              <a:path w="1984248">
                <a:moveTo>
                  <a:pt x="0" y="0"/>
                </a:moveTo>
                <a:lnTo>
                  <a:pt x="1984248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3571" y="4777740"/>
            <a:ext cx="2071115" cy="0"/>
          </a:xfrm>
          <a:custGeom>
            <a:avLst/>
            <a:gdLst/>
            <a:ahLst/>
            <a:cxnLst/>
            <a:rect l="l" t="t" r="r" b="b"/>
            <a:pathLst>
              <a:path w="2071115">
                <a:moveTo>
                  <a:pt x="0" y="0"/>
                </a:moveTo>
                <a:lnTo>
                  <a:pt x="2071115" y="0"/>
                </a:lnTo>
              </a:path>
            </a:pathLst>
          </a:custGeom>
          <a:ln w="2743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1619" y="5342382"/>
            <a:ext cx="1412748" cy="0"/>
          </a:xfrm>
          <a:custGeom>
            <a:avLst/>
            <a:gdLst/>
            <a:ahLst/>
            <a:cxnLst/>
            <a:rect l="l" t="t" r="r" b="b"/>
            <a:pathLst>
              <a:path w="1412748">
                <a:moveTo>
                  <a:pt x="0" y="0"/>
                </a:moveTo>
                <a:lnTo>
                  <a:pt x="1412748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03470" y="4764023"/>
            <a:ext cx="0" cy="717803"/>
          </a:xfrm>
          <a:custGeom>
            <a:avLst/>
            <a:gdLst/>
            <a:ahLst/>
            <a:cxnLst/>
            <a:rect l="l" t="t" r="r" b="b"/>
            <a:pathLst>
              <a:path h="717803">
                <a:moveTo>
                  <a:pt x="0" y="717803"/>
                </a:moveTo>
                <a:lnTo>
                  <a:pt x="0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1619" y="5653278"/>
            <a:ext cx="1412748" cy="0"/>
          </a:xfrm>
          <a:custGeom>
            <a:avLst/>
            <a:gdLst/>
            <a:ahLst/>
            <a:cxnLst/>
            <a:rect l="l" t="t" r="r" b="b"/>
            <a:pathLst>
              <a:path w="1412748">
                <a:moveTo>
                  <a:pt x="0" y="0"/>
                </a:moveTo>
                <a:lnTo>
                  <a:pt x="1412748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21507" y="5564123"/>
            <a:ext cx="448056" cy="0"/>
          </a:xfrm>
          <a:custGeom>
            <a:avLst/>
            <a:gdLst/>
            <a:ahLst/>
            <a:cxnLst/>
            <a:rect l="l" t="t" r="r" b="b"/>
            <a:pathLst>
              <a:path w="448055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457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64991" y="5564123"/>
            <a:ext cx="2034540" cy="0"/>
          </a:xfrm>
          <a:custGeom>
            <a:avLst/>
            <a:gdLst/>
            <a:ahLst/>
            <a:cxnLst/>
            <a:rect l="l" t="t" r="r" b="b"/>
            <a:pathLst>
              <a:path w="2034540">
                <a:moveTo>
                  <a:pt x="0" y="0"/>
                </a:moveTo>
                <a:lnTo>
                  <a:pt x="203454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03470" y="4933188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571500"/>
                </a:moveTo>
                <a:lnTo>
                  <a:pt x="0" y="0"/>
                </a:lnTo>
              </a:path>
            </a:pathLst>
          </a:custGeom>
          <a:ln w="22860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94959" y="5564123"/>
            <a:ext cx="1188719" cy="0"/>
          </a:xfrm>
          <a:custGeom>
            <a:avLst/>
            <a:gdLst/>
            <a:ahLst/>
            <a:cxnLst/>
            <a:rect l="l" t="t" r="r" b="b"/>
            <a:pathLst>
              <a:path w="1188719">
                <a:moveTo>
                  <a:pt x="0" y="0"/>
                </a:moveTo>
                <a:lnTo>
                  <a:pt x="1188719" y="0"/>
                </a:lnTo>
              </a:path>
            </a:pathLst>
          </a:custGeom>
          <a:ln w="457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0763" y="117525"/>
            <a:ext cx="8702040" cy="1221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4600"/>
              </a:lnSpc>
              <a:tabLst>
                <a:tab pos="1420495" algn="l"/>
              </a:tabLst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3-13	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Base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relative-plus-index </a:t>
            </a:r>
            <a:r>
              <a:rPr sz="1750" b="1" spc="-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addressing </a:t>
            </a:r>
            <a:r>
              <a:rPr sz="1750" b="1" spc="-1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used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to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0" dirty="0" smtClean="0">
                <a:solidFill>
                  <a:srgbClr val="010101"/>
                </a:solidFill>
                <a:latin typeface="Arial"/>
                <a:cs typeface="Arial"/>
              </a:rPr>
              <a:t>access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0" dirty="0" smtClean="0">
                <a:solidFill>
                  <a:srgbClr val="010101"/>
                </a:solidFill>
                <a:latin typeface="Arial"/>
                <a:cs typeface="Arial"/>
              </a:rPr>
              <a:t>FILE</a:t>
            </a:r>
            <a:r>
              <a:rPr sz="1750" b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that</a:t>
            </a:r>
            <a:r>
              <a:rPr sz="1750" b="1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contains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 multiple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records</a:t>
            </a:r>
            <a:r>
              <a:rPr sz="1750" b="1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REC)</a:t>
            </a:r>
            <a:r>
              <a:rPr sz="1750" b="1" spc="-5" dirty="0" smtClean="0">
                <a:solidFill>
                  <a:srgbClr val="010101"/>
                </a:solidFill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0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5649595">
              <a:lnSpc>
                <a:spcPct val="100000"/>
              </a:lnSpc>
            </a:pPr>
            <a:r>
              <a:rPr sz="1350" b="1" spc="-105" dirty="0" smtClean="0">
                <a:solidFill>
                  <a:srgbClr val="3B3B3B"/>
                </a:solidFill>
                <a:latin typeface="Arial"/>
                <a:cs typeface="Arial"/>
              </a:rPr>
              <a:t>Memory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74867" y="1669796"/>
            <a:ext cx="147955" cy="574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700" spc="-445" dirty="0" smtClean="0">
                <a:solidFill>
                  <a:srgbClr val="282828"/>
                </a:solidFill>
                <a:latin typeface="Times New Roman"/>
                <a:cs typeface="Times New Roman"/>
              </a:rPr>
              <a:t>..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5020" y="2020570"/>
            <a:ext cx="807720" cy="382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06095" algn="l"/>
                <a:tab pos="794385" algn="l"/>
              </a:tabLst>
            </a:pPr>
            <a:r>
              <a:rPr sz="2450" u="sng" spc="-10" dirty="0" smtClean="0">
                <a:solidFill>
                  <a:srgbClr val="5D5D5D"/>
                </a:solidFill>
                <a:latin typeface="Arial"/>
                <a:cs typeface="Arial"/>
              </a:rPr>
              <a:t> 	</a:t>
            </a:r>
            <a:r>
              <a:rPr sz="2450" u="sng" spc="-70" dirty="0" smtClean="0">
                <a:solidFill>
                  <a:srgbClr val="5D5D5D"/>
                </a:solidFill>
                <a:latin typeface="Arial"/>
                <a:cs typeface="Arial"/>
              </a:rPr>
              <a:t>I</a:t>
            </a:r>
            <a:r>
              <a:rPr sz="2450" u="sng" spc="-10" dirty="0" smtClean="0">
                <a:solidFill>
                  <a:srgbClr val="5D5D5D"/>
                </a:solidFill>
                <a:latin typeface="Arial"/>
                <a:cs typeface="Arial"/>
              </a:rPr>
              <a:t> 	</a:t>
            </a:r>
            <a:endParaRPr sz="24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25444" y="2225040"/>
            <a:ext cx="90170" cy="466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335" dirty="0" smtClean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endParaRPr sz="3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67859" y="2225040"/>
            <a:ext cx="103505" cy="466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25" dirty="0" smtClean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endParaRPr sz="3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10276" y="2188971"/>
            <a:ext cx="116839" cy="541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0" spc="-265" dirty="0" smtClean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endParaRPr sz="3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32251" y="2369565"/>
            <a:ext cx="29527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5" dirty="0" smtClean="0">
                <a:solidFill>
                  <a:srgbClr val="3B3B3B"/>
                </a:solidFill>
                <a:latin typeface="Arial"/>
                <a:cs typeface="Arial"/>
              </a:rPr>
              <a:t>EDI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14747" y="2386076"/>
            <a:ext cx="62230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-60" dirty="0" smtClean="0">
                <a:solidFill>
                  <a:srgbClr val="4D4D4D"/>
                </a:solidFill>
                <a:latin typeface="Arial"/>
                <a:cs typeface="Arial"/>
              </a:rPr>
              <a:t>Element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40811" y="4335271"/>
            <a:ext cx="56007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87680" algn="l"/>
              </a:tabLst>
            </a:pPr>
            <a:r>
              <a:rPr sz="1400" b="1" spc="-135" dirty="0" smtClean="0">
                <a:solidFill>
                  <a:srgbClr val="3B3B3B"/>
                </a:solidFill>
                <a:latin typeface="Times New Roman"/>
                <a:cs typeface="Times New Roman"/>
              </a:rPr>
              <a:t>EBX	</a:t>
            </a:r>
            <a:r>
              <a:rPr sz="2800" b="1" spc="-320" dirty="0" smtClean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58715" y="4399279"/>
            <a:ext cx="10350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75" dirty="0" smtClean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23891" y="4532121"/>
            <a:ext cx="54292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120" dirty="0" smtClean="0">
                <a:solidFill>
                  <a:srgbClr val="3B3B3B"/>
                </a:solidFill>
                <a:latin typeface="Arial"/>
                <a:cs typeface="Arial"/>
              </a:rPr>
              <a:t>RECC</a:t>
            </a:r>
            <a:endParaRPr sz="12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01132" y="4399279"/>
            <a:ext cx="10350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75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98395" y="4797297"/>
            <a:ext cx="5574030" cy="4737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250" b="1" spc="5" dirty="0" smtClean="0">
                <a:solidFill>
                  <a:srgbClr val="3B3B3B"/>
                </a:solidFill>
                <a:latin typeface="Arial"/>
                <a:cs typeface="Arial"/>
              </a:rPr>
              <a:t>REC </a:t>
            </a:r>
            <a:r>
              <a:rPr sz="1250" b="1" spc="-4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50" b="1" spc="-55" dirty="0" smtClean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3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350" b="1" spc="-110" dirty="0" smtClean="0">
                <a:solidFill>
                  <a:srgbClr val="282828"/>
                </a:solidFill>
                <a:latin typeface="Arial"/>
                <a:cs typeface="Arial"/>
              </a:rPr>
              <a:t>Disp</a:t>
            </a:r>
            <a:r>
              <a:rPr sz="1350" b="1" spc="-55" dirty="0" smtClean="0">
                <a:solidFill>
                  <a:srgbClr val="282828"/>
                </a:solidFill>
                <a:latin typeface="Arial"/>
                <a:cs typeface="Arial"/>
              </a:rPr>
              <a:t>l</a:t>
            </a:r>
            <a:r>
              <a:rPr sz="1350" b="1" spc="-95" dirty="0" smtClean="0">
                <a:solidFill>
                  <a:srgbClr val="4D4D4D"/>
                </a:solidFill>
                <a:latin typeface="Arial"/>
                <a:cs typeface="Arial"/>
              </a:rPr>
              <a:t>aceme</a:t>
            </a:r>
            <a:r>
              <a:rPr sz="1350" b="1" spc="-50" dirty="0" smtClean="0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sz="1350" b="1" spc="-105" dirty="0" smtClean="0">
                <a:solidFill>
                  <a:srgbClr val="282828"/>
                </a:solidFill>
                <a:latin typeface="Arial"/>
                <a:cs typeface="Arial"/>
              </a:rPr>
              <a:t>t</a:t>
            </a:r>
            <a:endParaRPr sz="13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14347" y="5277103"/>
            <a:ext cx="13017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35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91004" y="5407152"/>
            <a:ext cx="36830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 smtClean="0">
                <a:solidFill>
                  <a:srgbClr val="3B3B3B"/>
                </a:solidFill>
                <a:latin typeface="Arial"/>
                <a:cs typeface="Arial"/>
              </a:rPr>
              <a:t>FILE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05404" y="5371846"/>
            <a:ext cx="10477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6800"/>
              </a:lnSpc>
            </a:pPr>
            <a:r>
              <a:rPr sz="1250" spc="270" dirty="0" smtClean="0">
                <a:solidFill>
                  <a:srgbClr val="3B3B3B"/>
                </a:solidFill>
                <a:latin typeface="Arial"/>
                <a:cs typeface="Arial"/>
              </a:rPr>
              <a:t>I I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00164" y="2557017"/>
            <a:ext cx="58483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25" dirty="0" smtClean="0">
                <a:solidFill>
                  <a:srgbClr val="4D4D4D"/>
                </a:solidFill>
                <a:latin typeface="Arial"/>
                <a:cs typeface="Arial"/>
              </a:rPr>
              <a:t>REC </a:t>
            </a:r>
            <a:r>
              <a:rPr sz="1250" b="1" spc="-5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50" b="1" spc="114" dirty="0" smtClean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27595" y="3562857"/>
            <a:ext cx="57213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5" dirty="0" smtClean="0">
                <a:solidFill>
                  <a:srgbClr val="282828"/>
                </a:solidFill>
                <a:latin typeface="Arial"/>
                <a:cs typeface="Arial"/>
              </a:rPr>
              <a:t>REC </a:t>
            </a:r>
            <a:r>
              <a:rPr sz="1250" b="1" spc="70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250" b="1" spc="-55" dirty="0" smtClean="0">
                <a:solidFill>
                  <a:srgbClr val="282828"/>
                </a:solidFill>
                <a:latin typeface="Arial"/>
                <a:cs typeface="Arial"/>
              </a:rPr>
              <a:t>B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82828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8282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8282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82828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Scale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-Ind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x</a:t>
            </a:r>
            <a:r>
              <a:rPr sz="4000" b="1" spc="-12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dressi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59165" cy="4569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Uniq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</a:t>
            </a:r>
            <a:r>
              <a:rPr sz="3200" spc="-2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32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 (a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index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egi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second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by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scali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tor 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1x,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2x,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4x,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8x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scaling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ctor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clu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(MOV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5" dirty="0" smtClean="0">
                <a:latin typeface="Arial"/>
                <a:cs typeface="Arial"/>
              </a:rPr>
              <a:t>[</a:t>
            </a:r>
            <a:r>
              <a:rPr sz="3200" spc="0" dirty="0" smtClean="0">
                <a:latin typeface="Arial"/>
                <a:cs typeface="Arial"/>
              </a:rPr>
              <a:t>EBX + ECX]).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RIP</a:t>
            </a:r>
            <a:r>
              <a:rPr sz="4000" b="1" spc="-8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Relative</a:t>
            </a:r>
            <a:r>
              <a:rPr sz="4000" b="1" spc="-13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dressi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55965" cy="4093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61594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 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ine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6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isual 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co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u</a:t>
            </a:r>
            <a:r>
              <a:rPr sz="3200" spc="0" dirty="0" smtClean="0">
                <a:latin typeface="Arial"/>
                <a:cs typeface="Arial"/>
              </a:rPr>
              <a:t>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 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 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ot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425005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Microsoft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-6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isual	do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sent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sup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ssem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Data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Struct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20" dirty="0" smtClean="0">
                <a:latin typeface="Arial"/>
                <a:cs typeface="Arial"/>
              </a:rPr>
              <a:t>res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33765" cy="3044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specify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stored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arra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ta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762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struct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STRUC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ENDS 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6356350" cy="1214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3–</a:t>
            </a:r>
            <a:r>
              <a:rPr sz="4000" b="1" spc="-25" dirty="0" smtClean="0">
                <a:latin typeface="Arial"/>
                <a:cs typeface="Arial"/>
              </a:rPr>
              <a:t>2	</a:t>
            </a:r>
            <a:r>
              <a:rPr sz="4000" b="1" spc="-30" dirty="0" smtClean="0">
                <a:latin typeface="Arial"/>
                <a:cs typeface="Arial"/>
              </a:rPr>
              <a:t>PR</a:t>
            </a:r>
            <a:r>
              <a:rPr sz="4000" b="1" spc="-50" dirty="0" smtClean="0">
                <a:latin typeface="Arial"/>
                <a:cs typeface="Arial"/>
              </a:rPr>
              <a:t>O</a:t>
            </a:r>
            <a:r>
              <a:rPr sz="4000" b="1" spc="-30" dirty="0" smtClean="0">
                <a:latin typeface="Arial"/>
                <a:cs typeface="Arial"/>
              </a:rPr>
              <a:t>GR</a:t>
            </a:r>
            <a:r>
              <a:rPr sz="4000" b="1" spc="-50" dirty="0" smtClean="0">
                <a:latin typeface="Arial"/>
                <a:cs typeface="Arial"/>
              </a:rPr>
              <a:t>A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O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240" dirty="0" smtClean="0">
                <a:latin typeface="Arial"/>
                <a:cs typeface="Arial"/>
              </a:rPr>
              <a:t>Y</a:t>
            </a:r>
            <a:r>
              <a:rPr sz="4000" b="1" spc="-15" dirty="0" smtClean="0"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AD</a:t>
            </a:r>
            <a:r>
              <a:rPr sz="4000" b="1" spc="-50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RESSING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MOD</a:t>
            </a:r>
            <a:r>
              <a:rPr sz="4000" b="1" spc="-45" dirty="0" smtClean="0">
                <a:latin typeface="Arial"/>
                <a:cs typeface="Arial"/>
              </a:rPr>
              <a:t>E</a:t>
            </a:r>
            <a:r>
              <a:rPr sz="4000" b="1" spc="-30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6929755" cy="2071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JMP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(j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Consist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istinct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forms: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ts val="332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rela</a:t>
            </a:r>
            <a:r>
              <a:rPr sz="2800" spc="-10" dirty="0" smtClean="0">
                <a:latin typeface="Arial"/>
                <a:cs typeface="Arial"/>
              </a:rPr>
              <a:t>tiv</a:t>
            </a:r>
            <a:r>
              <a:rPr sz="2800" spc="-15" dirty="0" smtClean="0">
                <a:latin typeface="Arial"/>
                <a:cs typeface="Arial"/>
              </a:rPr>
              <a:t>e,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ind</a:t>
            </a:r>
            <a:r>
              <a:rPr sz="2800" spc="-10" dirty="0" smtClean="0">
                <a:latin typeface="Arial"/>
                <a:cs typeface="Arial"/>
              </a:rPr>
              <a:t>ir</a:t>
            </a:r>
            <a:r>
              <a:rPr sz="2800" spc="-15" dirty="0" smtClean="0">
                <a:latin typeface="Arial"/>
                <a:cs typeface="Arial"/>
              </a:rPr>
              <a:t>ect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889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h</a:t>
            </a:r>
            <a:r>
              <a:rPr sz="4000" b="1" spc="-20" dirty="0" smtClean="0">
                <a:latin typeface="Arial"/>
                <a:cs typeface="Arial"/>
              </a:rPr>
              <a:t>apt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Objectiv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215" y="5599379"/>
            <a:ext cx="5871845" cy="965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so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tware.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4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248920" marR="1638300">
              <a:lnSpc>
                <a:spcPts val="98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6361" y="6457188"/>
            <a:ext cx="228092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" y="6556247"/>
            <a:ext cx="2973705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ts val="1080"/>
              </a:lnSpc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4357" y="6597395"/>
            <a:ext cx="308356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14704"/>
            <a:ext cx="8512810" cy="4780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on completion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this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pte</a:t>
            </a:r>
            <a:r>
              <a:rPr sz="2400" b="1" spc="-130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, 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ou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ill</a:t>
            </a:r>
            <a:r>
              <a:rPr sz="2400" b="1" spc="-5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be able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ect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accom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lish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5715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Deta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nce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u</a:t>
            </a:r>
            <a:r>
              <a:rPr sz="3200" spc="0" dirty="0" smtClean="0">
                <a:latin typeface="Arial"/>
                <a:cs typeface="Arial"/>
              </a:rPr>
              <a:t>sing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 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ribe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seq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lace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ove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Expla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ow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structure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Direct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Pro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25" dirty="0" smtClean="0">
                <a:latin typeface="Arial"/>
                <a:cs typeface="Arial"/>
              </a:rPr>
              <a:t>ram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25" dirty="0" smtClean="0">
                <a:latin typeface="Arial"/>
                <a:cs typeface="Arial"/>
              </a:rPr>
              <a:t>ory</a:t>
            </a:r>
            <a:r>
              <a:rPr sz="4000" b="1" spc="-1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dressi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69020" cy="4605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954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jumps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ca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rly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cessor;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hi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-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-level 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BAS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GO</a:t>
            </a:r>
            <a:r>
              <a:rPr sz="2800" spc="-80" dirty="0" smtClean="0">
                <a:latin typeface="Arial"/>
                <a:cs typeface="Arial"/>
              </a:rPr>
              <a:t>T</a:t>
            </a:r>
            <a:r>
              <a:rPr sz="2800" spc="-25" dirty="0" smtClean="0">
                <a:latin typeface="Arial"/>
                <a:cs typeface="Arial"/>
              </a:rPr>
              <a:t>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GOSUB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3429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s 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912" y="3291840"/>
            <a:ext cx="1764792" cy="60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9908" y="129793"/>
            <a:ext cx="8322309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3-14  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5-byte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machine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language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version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JMP</a:t>
            </a:r>
            <a:r>
              <a:rPr sz="1750" b="1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[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sz="1750" b="1" spc="-280" dirty="0" smtClean="0">
                <a:solidFill>
                  <a:srgbClr val="010101"/>
                </a:solidFill>
                <a:latin typeface="Arial"/>
                <a:cs typeface="Arial"/>
              </a:rPr>
              <a:t>OOOOH]</a:t>
            </a:r>
            <a:r>
              <a:rPr sz="1750" b="1" spc="2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instruction.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819" y="2932429"/>
            <a:ext cx="81089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-70" dirty="0" smtClean="0">
                <a:solidFill>
                  <a:srgbClr val="333333"/>
                </a:solidFill>
                <a:latin typeface="Arial"/>
                <a:cs typeface="Arial"/>
              </a:rPr>
              <a:t>Opcode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3300" y="2926079"/>
            <a:ext cx="11823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90" dirty="0" smtClean="0">
                <a:solidFill>
                  <a:srgbClr val="333333"/>
                </a:solidFill>
                <a:latin typeface="Arial"/>
                <a:cs typeface="Arial"/>
              </a:rPr>
              <a:t>Offset</a:t>
            </a:r>
            <a:r>
              <a:rPr sz="1800" b="1" spc="6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-55" dirty="0" smtClean="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sz="1800" b="1" spc="-100" dirty="0" smtClean="0">
                <a:solidFill>
                  <a:srgbClr val="333333"/>
                </a:solidFill>
                <a:latin typeface="Arial"/>
                <a:cs typeface="Arial"/>
              </a:rPr>
              <a:t>low</a:t>
            </a:r>
            <a:r>
              <a:rPr sz="1800" b="1" spc="-55" dirty="0" smtClean="0">
                <a:solidFill>
                  <a:srgbClr val="333333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5344" y="2926079"/>
            <a:ext cx="2556510" cy="984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97305">
              <a:lnSpc>
                <a:spcPts val="2005"/>
              </a:lnSpc>
            </a:pPr>
            <a:r>
              <a:rPr sz="1800" b="1" spc="-100" dirty="0" smtClean="0">
                <a:solidFill>
                  <a:srgbClr val="333333"/>
                </a:solidFill>
                <a:latin typeface="Arial"/>
                <a:cs typeface="Arial"/>
              </a:rPr>
              <a:t>Offset</a:t>
            </a:r>
            <a:r>
              <a:rPr sz="1800" b="1" spc="7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-70" dirty="0" smtClean="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sz="1800" b="1" spc="-114" dirty="0" smtClean="0">
                <a:solidFill>
                  <a:srgbClr val="333333"/>
                </a:solidFill>
                <a:latin typeface="Arial"/>
                <a:cs typeface="Arial"/>
              </a:rPr>
              <a:t>high</a:t>
            </a:r>
            <a:r>
              <a:rPr sz="1800" b="1" spc="-70" dirty="0" smtClean="0">
                <a:solidFill>
                  <a:srgbClr val="333333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5705"/>
              </a:lnSpc>
              <a:tabLst>
                <a:tab pos="327660" algn="l"/>
                <a:tab pos="803275" algn="l"/>
                <a:tab pos="1690370" algn="l"/>
                <a:tab pos="2005964" algn="l"/>
                <a:tab pos="2477135" algn="l"/>
              </a:tabLst>
            </a:pPr>
            <a:r>
              <a:rPr sz="2650" spc="-265" dirty="0" smtClean="0">
                <a:solidFill>
                  <a:srgbClr val="333333"/>
                </a:solidFill>
                <a:latin typeface="Times New Roman"/>
                <a:cs typeface="Times New Roman"/>
              </a:rPr>
              <a:t>o	</a:t>
            </a:r>
            <a:r>
              <a:rPr sz="2650" spc="-305" dirty="0" smtClean="0">
                <a:solidFill>
                  <a:srgbClr val="333333"/>
                </a:solidFill>
                <a:latin typeface="Times New Roman"/>
                <a:cs typeface="Times New Roman"/>
              </a:rPr>
              <a:t>o	</a:t>
            </a:r>
            <a:r>
              <a:rPr sz="5800" spc="-710" dirty="0" smtClean="0">
                <a:solidFill>
                  <a:srgbClr val="131313"/>
                </a:solidFill>
                <a:latin typeface="Arial"/>
                <a:cs typeface="Arial"/>
              </a:rPr>
              <a:t>I	</a:t>
            </a:r>
            <a:r>
              <a:rPr sz="3250" b="1" spc="-570" dirty="0" smtClean="0">
                <a:solidFill>
                  <a:srgbClr val="333333"/>
                </a:solidFill>
                <a:latin typeface="Times New Roman"/>
                <a:cs typeface="Times New Roman"/>
              </a:rPr>
              <a:t>o	</a:t>
            </a:r>
            <a:r>
              <a:rPr sz="3250" b="1" spc="-605" dirty="0" smtClean="0">
                <a:solidFill>
                  <a:srgbClr val="333333"/>
                </a:solidFill>
                <a:latin typeface="Times New Roman"/>
                <a:cs typeface="Times New Roman"/>
              </a:rPr>
              <a:t>o	</a:t>
            </a:r>
            <a:r>
              <a:rPr sz="3250" b="1" spc="-640" dirty="0" smtClean="0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sz="3250" b="1" spc="-570" dirty="0" smtClean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40400" y="3745260"/>
            <a:ext cx="17483" cy="17704"/>
          </a:xfrm>
          <a:custGeom>
            <a:avLst/>
            <a:gdLst/>
            <a:ahLst/>
            <a:cxnLst/>
            <a:rect l="l" t="t" r="r" b="b"/>
            <a:pathLst>
              <a:path w="17483" h="17704">
                <a:moveTo>
                  <a:pt x="0" y="8852"/>
                </a:moveTo>
                <a:lnTo>
                  <a:pt x="17483" y="8852"/>
                </a:lnTo>
              </a:path>
            </a:pathLst>
          </a:custGeom>
          <a:ln w="18974">
            <a:solidFill>
              <a:srgbClr val="EDED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91988" y="2926079"/>
            <a:ext cx="3101340" cy="962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10" dirty="0" smtClean="0">
                <a:solidFill>
                  <a:srgbClr val="333333"/>
                </a:solidFill>
                <a:latin typeface="Arial"/>
                <a:cs typeface="Arial"/>
              </a:rPr>
              <a:t>Segment</a:t>
            </a:r>
            <a:r>
              <a:rPr sz="1800" b="1" spc="21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-70" dirty="0" smtClean="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sz="1800" b="1" spc="-120" dirty="0" smtClean="0">
                <a:solidFill>
                  <a:srgbClr val="333333"/>
                </a:solidFill>
                <a:latin typeface="Arial"/>
                <a:cs typeface="Arial"/>
              </a:rPr>
              <a:t>low</a:t>
            </a:r>
            <a:r>
              <a:rPr sz="1800" b="1" spc="-70" dirty="0" smtClean="0">
                <a:solidFill>
                  <a:srgbClr val="333333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48895">
              <a:lnSpc>
                <a:spcPts val="5360"/>
              </a:lnSpc>
              <a:tabLst>
                <a:tab pos="826135" algn="l"/>
                <a:tab pos="1292860" algn="l"/>
                <a:tab pos="1731645" algn="l"/>
                <a:tab pos="2197735" algn="l"/>
                <a:tab pos="2503805" algn="l"/>
                <a:tab pos="2983865" algn="l"/>
              </a:tabLst>
            </a:pPr>
            <a:r>
              <a:rPr sz="100" b="1" spc="35" dirty="0" smtClean="0">
                <a:solidFill>
                  <a:srgbClr val="D1D1D1"/>
                </a:solidFill>
                <a:latin typeface="Arial"/>
                <a:cs typeface="Arial"/>
              </a:rPr>
              <a:t>I</a:t>
            </a:r>
            <a:r>
              <a:rPr sz="100" b="1" spc="275" dirty="0" smtClean="0">
                <a:solidFill>
                  <a:srgbClr val="333333"/>
                </a:solidFill>
                <a:latin typeface="Arial"/>
                <a:cs typeface="Arial"/>
              </a:rPr>
              <a:t>1         </a:t>
            </a:r>
            <a:r>
              <a:rPr sz="100" b="1" spc="15" dirty="0" smtClean="0">
                <a:solidFill>
                  <a:srgbClr val="131313"/>
                </a:solidFill>
                <a:latin typeface="Arial"/>
                <a:cs typeface="Arial"/>
              </a:rPr>
              <a:t>.</a:t>
            </a:r>
            <a:r>
              <a:rPr sz="100" b="1" spc="145" dirty="0" smtClean="0">
                <a:solidFill>
                  <a:srgbClr val="131313"/>
                </a:solidFill>
                <a:latin typeface="Arial"/>
                <a:cs typeface="Arial"/>
              </a:rPr>
              <a:t>...-                      </a:t>
            </a:r>
            <a:r>
              <a:rPr sz="100" b="1" spc="10" dirty="0" smtClean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3250" b="1" spc="-605" dirty="0" smtClean="0">
                <a:solidFill>
                  <a:srgbClr val="333333"/>
                </a:solidFill>
                <a:latin typeface="Times New Roman"/>
                <a:cs typeface="Times New Roman"/>
              </a:rPr>
              <a:t>o	</a:t>
            </a:r>
            <a:r>
              <a:rPr sz="3250" b="1" spc="-570" dirty="0" smtClean="0">
                <a:solidFill>
                  <a:srgbClr val="333333"/>
                </a:solidFill>
                <a:latin typeface="Times New Roman"/>
                <a:cs typeface="Times New Roman"/>
              </a:rPr>
              <a:t>o	</a:t>
            </a:r>
            <a:r>
              <a:rPr sz="3250" b="1" spc="-6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.</a:t>
            </a:r>
            <a:r>
              <a:rPr sz="3250" b="1" spc="-610" dirty="0" smtClean="0">
                <a:solidFill>
                  <a:srgbClr val="333333"/>
                </a:solidFill>
                <a:latin typeface="Times New Roman"/>
                <a:cs typeface="Times New Roman"/>
              </a:rPr>
              <a:t>l	</a:t>
            </a:r>
            <a:r>
              <a:rPr sz="3250" b="1" spc="-9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	</a:t>
            </a:r>
            <a:r>
              <a:rPr sz="1800" b="1" spc="-120" dirty="0" smtClean="0">
                <a:solidFill>
                  <a:srgbClr val="333333"/>
                </a:solidFill>
                <a:latin typeface="Times New Roman"/>
                <a:cs typeface="Times New Roman"/>
              </a:rPr>
              <a:t>1	</a:t>
            </a:r>
            <a:r>
              <a:rPr sz="2650" spc="-305" dirty="0" smtClean="0">
                <a:solidFill>
                  <a:srgbClr val="333333"/>
                </a:solidFill>
                <a:latin typeface="Times New Roman"/>
                <a:cs typeface="Times New Roman"/>
              </a:rPr>
              <a:t>o	</a:t>
            </a:r>
            <a:r>
              <a:rPr sz="4850" spc="-540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endParaRPr sz="4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7052" y="2926079"/>
            <a:ext cx="156083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10" dirty="0" smtClean="0">
                <a:solidFill>
                  <a:srgbClr val="333333"/>
                </a:solidFill>
                <a:latin typeface="Arial"/>
                <a:cs typeface="Arial"/>
              </a:rPr>
              <a:t>Segment</a:t>
            </a:r>
            <a:r>
              <a:rPr sz="1800" b="1" spc="18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-60" dirty="0" smtClean="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sz="1800" b="1" spc="-105" dirty="0" smtClean="0">
                <a:solidFill>
                  <a:srgbClr val="333333"/>
                </a:solidFill>
                <a:latin typeface="Arial"/>
                <a:cs typeface="Arial"/>
              </a:rPr>
              <a:t>high</a:t>
            </a:r>
            <a:r>
              <a:rPr sz="1800" b="1" spc="-60" dirty="0" smtClean="0">
                <a:solidFill>
                  <a:srgbClr val="333333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6067" y="3345433"/>
            <a:ext cx="35560" cy="506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250" b="1" spc="-965" dirty="0" smtClean="0">
                <a:solidFill>
                  <a:srgbClr val="010101"/>
                </a:solidFill>
                <a:latin typeface="Times New Roman"/>
                <a:cs typeface="Times New Roman"/>
              </a:rPr>
              <a:t>......_I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22876" y="3834336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730" y="0"/>
                </a:lnTo>
              </a:path>
            </a:pathLst>
          </a:custGeom>
          <a:ln w="260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5371" y="3834336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730" y="0"/>
                </a:lnTo>
              </a:path>
            </a:pathLst>
          </a:custGeom>
          <a:ln w="26003">
            <a:solidFill>
              <a:srgbClr val="12121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242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663305" cy="536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JMP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CS with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1000</a:t>
            </a:r>
            <a:r>
              <a:rPr sz="3200" spc="0" dirty="0" smtClean="0">
                <a:latin typeface="Arial"/>
                <a:cs typeface="Arial"/>
              </a:rPr>
              <a:t>H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0000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ju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 </a:t>
            </a:r>
            <a:r>
              <a:rPr sz="3200" spc="-10" dirty="0" smtClean="0">
                <a:latin typeface="Arial"/>
                <a:cs typeface="Arial"/>
              </a:rPr>
              <a:t>1000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inters</a:t>
            </a:r>
            <a:r>
              <a:rPr sz="2800" b="1" spc="-20" dirty="0" smtClean="0">
                <a:latin typeface="Arial"/>
                <a:cs typeface="Arial"/>
              </a:rPr>
              <a:t>egment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jump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jump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any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nti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"/>
              </a:spcBef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Often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350" spc="-70" dirty="0" smtClean="0">
                <a:latin typeface="Arial"/>
                <a:cs typeface="Arial"/>
              </a:rPr>
              <a:t>far</a:t>
            </a:r>
            <a:r>
              <a:rPr sz="3350" spc="-65" dirty="0" smtClean="0">
                <a:latin typeface="Arial"/>
                <a:cs typeface="Arial"/>
              </a:rPr>
              <a:t> </a:t>
            </a:r>
            <a:r>
              <a:rPr sz="3350" spc="-70" dirty="0" smtClean="0">
                <a:latin typeface="Arial"/>
                <a:cs typeface="Arial"/>
              </a:rPr>
              <a:t>ju</a:t>
            </a:r>
            <a:r>
              <a:rPr sz="3350" spc="-155" dirty="0" smtClean="0">
                <a:latin typeface="Arial"/>
                <a:cs typeface="Arial"/>
              </a:rPr>
              <a:t>m</a:t>
            </a:r>
            <a:r>
              <a:rPr sz="3350" spc="-95" dirty="0" smtClean="0">
                <a:latin typeface="Arial"/>
                <a:cs typeface="Arial"/>
              </a:rPr>
              <a:t>p</a:t>
            </a:r>
            <a:r>
              <a:rPr sz="335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can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ju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  <a:p>
            <a:pPr marL="11430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15" dirty="0" smtClean="0">
                <a:latin typeface="Arial"/>
                <a:cs typeface="Arial"/>
              </a:rPr>
              <a:t>al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de,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within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st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70421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5" dirty="0" smtClean="0">
                <a:latin typeface="Arial"/>
                <a:cs typeface="Arial"/>
              </a:rPr>
              <a:t>ar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j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mp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 jump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any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4</a:t>
            </a:r>
            <a:r>
              <a:rPr sz="2800" spc="-35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-b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 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8038</a:t>
            </a:r>
            <a:r>
              <a:rPr sz="2800" spc="-20" dirty="0" smtClean="0">
                <a:latin typeface="Arial"/>
                <a:cs typeface="Arial"/>
              </a:rPr>
              <a:t>6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- </a:t>
            </a:r>
            <a:r>
              <a:rPr sz="2800" spc="-20" dirty="0" smtClean="0">
                <a:latin typeface="Arial"/>
                <a:cs typeface="Arial"/>
              </a:rPr>
              <a:t>Co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e2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576945" cy="5081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 o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far CALL</a:t>
            </a:r>
            <a:r>
              <a:rPr sz="3200" spc="-1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•"/>
            </a:pPr>
            <a:endParaRPr sz="800"/>
          </a:p>
          <a:p>
            <a:pPr marL="355600" marR="755650" indent="-342900">
              <a:lnSpc>
                <a:spcPct val="985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Usual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ss, 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350" spc="-70" dirty="0" smtClean="0">
                <a:latin typeface="Arial"/>
                <a:cs typeface="Arial"/>
              </a:rPr>
              <a:t>la</a:t>
            </a:r>
            <a:r>
              <a:rPr sz="3350" spc="-110" dirty="0" smtClean="0">
                <a:latin typeface="Arial"/>
                <a:cs typeface="Arial"/>
              </a:rPr>
              <a:t>b</a:t>
            </a:r>
            <a:r>
              <a:rPr sz="3350" spc="-95" dirty="0" smtClean="0">
                <a:latin typeface="Arial"/>
                <a:cs typeface="Arial"/>
              </a:rPr>
              <a:t>e</a:t>
            </a:r>
            <a:r>
              <a:rPr sz="3350" spc="-5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, 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fers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ju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act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al 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4861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el with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JMP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 asse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 form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20" dirty="0" smtClean="0">
                <a:latin typeface="Arial"/>
                <a:cs typeface="Arial"/>
              </a:rPr>
              <a:t>Relative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Pro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25" dirty="0" smtClean="0">
                <a:latin typeface="Arial"/>
                <a:cs typeface="Arial"/>
              </a:rPr>
              <a:t>ram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25" dirty="0" smtClean="0">
                <a:latin typeface="Arial"/>
                <a:cs typeface="Arial"/>
              </a:rPr>
              <a:t>ory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Ad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25" dirty="0" smtClean="0">
                <a:latin typeface="Arial"/>
                <a:cs typeface="Arial"/>
              </a:rPr>
              <a:t>ressing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719820" cy="419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Not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</a:t>
            </a:r>
            <a:r>
              <a:rPr sz="3200" spc="-1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avail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ily of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1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7"/>
              </a:spcBef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term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65" dirty="0" smtClean="0">
                <a:latin typeface="Arial"/>
                <a:cs typeface="Arial"/>
              </a:rPr>
              <a:t>rel</a:t>
            </a:r>
            <a:r>
              <a:rPr sz="3350" spc="-110" dirty="0" smtClean="0">
                <a:latin typeface="Arial"/>
                <a:cs typeface="Arial"/>
              </a:rPr>
              <a:t>a</a:t>
            </a:r>
            <a:r>
              <a:rPr sz="3350" spc="-70" dirty="0" smtClean="0">
                <a:latin typeface="Arial"/>
                <a:cs typeface="Arial"/>
              </a:rPr>
              <a:t>tive</a:t>
            </a:r>
            <a:r>
              <a:rPr sz="335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“rel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(IP</a:t>
            </a:r>
            <a:r>
              <a:rPr sz="3200" spc="-5" dirty="0" smtClean="0">
                <a:latin typeface="Arial"/>
                <a:cs typeface="Arial"/>
              </a:rPr>
              <a:t>)</a:t>
            </a:r>
            <a:r>
              <a:rPr sz="3200" spc="0" dirty="0" smtClean="0">
                <a:latin typeface="Arial"/>
                <a:cs typeface="Arial"/>
              </a:rPr>
              <a:t>”.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71247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JMP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-byte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 with 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-byte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-byte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displaceme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that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 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xamp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shown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3–15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2271" y="1737360"/>
            <a:ext cx="548639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8715" y="2377439"/>
            <a:ext cx="2510028" cy="2414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4367" y="4837176"/>
            <a:ext cx="393192" cy="210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3823" y="3472434"/>
            <a:ext cx="585215" cy="0"/>
          </a:xfrm>
          <a:custGeom>
            <a:avLst/>
            <a:gdLst/>
            <a:ahLst/>
            <a:cxnLst/>
            <a:rect l="l" t="t" r="r" b="b"/>
            <a:pathLst>
              <a:path w="585215">
                <a:moveTo>
                  <a:pt x="0" y="0"/>
                </a:moveTo>
                <a:lnTo>
                  <a:pt x="585215" y="0"/>
                </a:lnTo>
              </a:path>
            </a:pathLst>
          </a:custGeom>
          <a:ln w="41148">
            <a:solidFill>
              <a:srgbClr val="2B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8395" y="4206240"/>
            <a:ext cx="576071" cy="0"/>
          </a:xfrm>
          <a:custGeom>
            <a:avLst/>
            <a:gdLst/>
            <a:ahLst/>
            <a:cxnLst/>
            <a:rect l="l" t="t" r="r" b="b"/>
            <a:pathLst>
              <a:path w="576072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45720">
            <a:solidFill>
              <a:srgbClr val="2F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2132" y="4882896"/>
            <a:ext cx="2386583" cy="0"/>
          </a:xfrm>
          <a:custGeom>
            <a:avLst/>
            <a:gdLst/>
            <a:ahLst/>
            <a:cxnLst/>
            <a:rect l="l" t="t" r="r" b="b"/>
            <a:pathLst>
              <a:path w="2386583">
                <a:moveTo>
                  <a:pt x="0" y="0"/>
                </a:moveTo>
                <a:lnTo>
                  <a:pt x="2386583" y="0"/>
                </a:lnTo>
              </a:path>
            </a:pathLst>
          </a:custGeom>
          <a:ln w="32004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1620" y="126631"/>
            <a:ext cx="855599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2899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3-15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JMP</a:t>
            </a:r>
            <a:r>
              <a:rPr sz="1750" b="1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0" dirty="0" smtClean="0">
                <a:solidFill>
                  <a:srgbClr val="010101"/>
                </a:solidFill>
                <a:latin typeface="Arial"/>
                <a:cs typeface="Arial"/>
              </a:rPr>
              <a:t>[2]</a:t>
            </a:r>
            <a:r>
              <a:rPr sz="1750" b="1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instruction.</a:t>
            </a:r>
            <a:r>
              <a:rPr sz="1750" b="1" spc="2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This</a:t>
            </a:r>
            <a:r>
              <a:rPr sz="1750" b="1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instruction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skips</a:t>
            </a:r>
            <a:r>
              <a:rPr sz="1750" b="1" spc="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over</a:t>
            </a:r>
            <a:r>
              <a:rPr sz="1750" b="1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2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bytes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memory</a:t>
            </a:r>
            <a:r>
              <a:rPr sz="1750" b="1" spc="-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that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follow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0" dirty="0" smtClean="0">
                <a:solidFill>
                  <a:srgbClr val="010101"/>
                </a:solidFill>
                <a:latin typeface="Arial"/>
                <a:cs typeface="Arial"/>
              </a:rPr>
              <a:t>JMP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instruction.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9132" y="1490471"/>
            <a:ext cx="3013075" cy="3785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275205" algn="l"/>
              </a:tabLst>
            </a:pPr>
            <a:r>
              <a:rPr sz="4900" b="1" spc="-415" dirty="0" smtClean="0">
                <a:solidFill>
                  <a:srgbClr val="1A181A"/>
                </a:solidFill>
                <a:latin typeface="Courier New"/>
                <a:cs typeface="Courier New"/>
              </a:rPr>
              <a:t>10000	</a:t>
            </a:r>
            <a:r>
              <a:rPr sz="5400" b="1" spc="-390" dirty="0" smtClean="0">
                <a:solidFill>
                  <a:srgbClr val="1A181A"/>
                </a:solidFill>
                <a:latin typeface="Courier New"/>
                <a:cs typeface="Courier New"/>
              </a:rPr>
              <a:t>EB</a:t>
            </a:r>
            <a:endParaRPr sz="5400">
              <a:latin typeface="Courier New"/>
              <a:cs typeface="Courier New"/>
            </a:endParaRPr>
          </a:p>
          <a:p>
            <a:pPr marL="12700">
              <a:lnSpc>
                <a:spcPts val="5660"/>
              </a:lnSpc>
              <a:tabLst>
                <a:tab pos="2252345" algn="l"/>
              </a:tabLst>
            </a:pPr>
            <a:r>
              <a:rPr sz="4900" b="1" spc="-560" dirty="0" smtClean="0">
                <a:solidFill>
                  <a:srgbClr val="1A181A"/>
                </a:solidFill>
                <a:latin typeface="Courier New"/>
                <a:cs typeface="Courier New"/>
              </a:rPr>
              <a:t>10001	</a:t>
            </a:r>
            <a:r>
              <a:rPr sz="4900" b="1" spc="-240" dirty="0" smtClean="0">
                <a:solidFill>
                  <a:srgbClr val="1A181A"/>
                </a:solidFill>
                <a:latin typeface="Courier New"/>
                <a:cs typeface="Courier New"/>
              </a:rPr>
              <a:t>02</a:t>
            </a:r>
            <a:endParaRPr sz="4900">
              <a:latin typeface="Courier New"/>
              <a:cs typeface="Courier New"/>
            </a:endParaRPr>
          </a:p>
          <a:p>
            <a:pPr marL="12700">
              <a:lnSpc>
                <a:spcPts val="5725"/>
              </a:lnSpc>
            </a:pPr>
            <a:r>
              <a:rPr sz="4900" b="1" spc="-415" dirty="0" smtClean="0">
                <a:solidFill>
                  <a:srgbClr val="1A181A"/>
                </a:solidFill>
                <a:latin typeface="Courier New"/>
                <a:cs typeface="Courier New"/>
              </a:rPr>
              <a:t>10002</a:t>
            </a:r>
            <a:endParaRPr sz="4900">
              <a:latin typeface="Courier New"/>
              <a:cs typeface="Courier New"/>
            </a:endParaRPr>
          </a:p>
          <a:p>
            <a:pPr marL="12700">
              <a:lnSpc>
                <a:spcPts val="5760"/>
              </a:lnSpc>
            </a:pPr>
            <a:r>
              <a:rPr sz="4900" b="1" spc="-415" dirty="0" smtClean="0">
                <a:solidFill>
                  <a:srgbClr val="1A181A"/>
                </a:solidFill>
                <a:latin typeface="Courier New"/>
                <a:cs typeface="Courier New"/>
              </a:rPr>
              <a:t>10003</a:t>
            </a:r>
            <a:endParaRPr sz="4900">
              <a:latin typeface="Courier New"/>
              <a:cs typeface="Courier New"/>
            </a:endParaRPr>
          </a:p>
          <a:p>
            <a:pPr marL="12700">
              <a:lnSpc>
                <a:spcPts val="5760"/>
              </a:lnSpc>
            </a:pPr>
            <a:r>
              <a:rPr sz="4900" b="1" spc="-385" dirty="0" smtClean="0">
                <a:solidFill>
                  <a:srgbClr val="1A181A"/>
                </a:solidFill>
                <a:latin typeface="Courier New"/>
                <a:cs typeface="Courier New"/>
              </a:rPr>
              <a:t>10004</a:t>
            </a:r>
            <a:endParaRPr sz="49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2532" y="2022347"/>
            <a:ext cx="2021839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00" b="1" spc="114" dirty="0" smtClean="0">
                <a:solidFill>
                  <a:srgbClr val="1A181A"/>
                </a:solidFill>
                <a:latin typeface="Arial"/>
                <a:cs typeface="Arial"/>
              </a:rPr>
              <a:t>JMP</a:t>
            </a:r>
            <a:r>
              <a:rPr sz="4200" b="1" spc="350" dirty="0" smtClean="0">
                <a:solidFill>
                  <a:srgbClr val="1A181A"/>
                </a:solidFill>
                <a:latin typeface="Arial"/>
                <a:cs typeface="Arial"/>
              </a:rPr>
              <a:t> </a:t>
            </a:r>
            <a:r>
              <a:rPr sz="4200" b="1" spc="0" dirty="0" smtClean="0">
                <a:solidFill>
                  <a:srgbClr val="1A181A"/>
                </a:solidFill>
                <a:latin typeface="Arial"/>
                <a:cs typeface="Arial"/>
              </a:rPr>
              <a:t>[2]</a:t>
            </a:r>
            <a:endParaRPr sz="4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A181A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A181A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A181A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A181A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A181A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A181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A181A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A181A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20" dirty="0" smtClean="0">
                <a:latin typeface="Arial"/>
                <a:cs typeface="Arial"/>
              </a:rPr>
              <a:t>Indirect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Program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25" dirty="0" smtClean="0">
                <a:latin typeface="Arial"/>
                <a:cs typeface="Arial"/>
              </a:rPr>
              <a:t>ory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Ad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25" dirty="0" smtClean="0">
                <a:latin typeface="Arial"/>
                <a:cs typeface="Arial"/>
              </a:rPr>
              <a:t>ressing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645525" cy="396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1783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several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JMP</a:t>
            </a:r>
            <a:r>
              <a:rPr sz="3200" spc="-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CALL</a:t>
            </a:r>
            <a:r>
              <a:rPr sz="3200" spc="-1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ove,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 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JMP</a:t>
            </a:r>
            <a:r>
              <a:rPr sz="3200" spc="-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CAL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ampl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JMP</a:t>
            </a:r>
            <a:r>
              <a:rPr sz="2800" spc="-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3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X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jumps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0"/>
              </a:lnSpc>
            </a:pP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EAX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92353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ju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consid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ju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669655" cy="4410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8829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exam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JMP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[BX]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 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fs</a:t>
            </a:r>
            <a:r>
              <a:rPr sz="2800" spc="-15" dirty="0" smtClean="0">
                <a:latin typeface="Arial"/>
                <a:cs typeface="Arial"/>
              </a:rPr>
              <a:t>et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um</a:t>
            </a:r>
            <a:r>
              <a:rPr sz="2800" spc="-15" dirty="0" smtClean="0">
                <a:latin typeface="Arial"/>
                <a:cs typeface="Arial"/>
              </a:rPr>
              <a:t>ber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fse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 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intr</a:t>
            </a:r>
            <a:r>
              <a:rPr sz="2800" spc="-15" dirty="0" smtClean="0">
                <a:latin typeface="Arial"/>
                <a:cs typeface="Arial"/>
              </a:rPr>
              <a:t>ase</a:t>
            </a:r>
            <a:r>
              <a:rPr sz="2800" spc="-20" dirty="0" smtClean="0">
                <a:latin typeface="Arial"/>
                <a:cs typeface="Arial"/>
              </a:rPr>
              <a:t>gme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jump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3"/>
              </a:spcBef>
            </a:pPr>
            <a:endParaRPr sz="750"/>
          </a:p>
          <a:p>
            <a:pPr marL="756285" marR="250190" lvl="1" indent="-287020">
              <a:lnSpc>
                <a:spcPts val="335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typ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j</a:t>
            </a:r>
            <a:r>
              <a:rPr sz="2800" spc="-20" dirty="0" smtClean="0">
                <a:latin typeface="Arial"/>
                <a:cs typeface="Arial"/>
              </a:rPr>
              <a:t>ump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20" dirty="0" smtClean="0">
                <a:latin typeface="Arial"/>
                <a:cs typeface="Arial"/>
              </a:rPr>
              <a:t>met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0" dirty="0" smtClean="0">
                <a:latin typeface="Arial"/>
                <a:cs typeface="Arial"/>
              </a:rPr>
              <a:t> </a:t>
            </a:r>
            <a:r>
              <a:rPr sz="2950" spc="-40" dirty="0" smtClean="0">
                <a:latin typeface="Arial"/>
                <a:cs typeface="Arial"/>
              </a:rPr>
              <a:t>i</a:t>
            </a:r>
            <a:r>
              <a:rPr sz="2950" spc="-95" dirty="0" smtClean="0">
                <a:latin typeface="Arial"/>
                <a:cs typeface="Arial"/>
              </a:rPr>
              <a:t>n</a:t>
            </a:r>
            <a:r>
              <a:rPr sz="2950" spc="-100" dirty="0" smtClean="0">
                <a:latin typeface="Arial"/>
                <a:cs typeface="Arial"/>
              </a:rPr>
              <a:t>d</a:t>
            </a:r>
            <a:r>
              <a:rPr sz="2950" spc="-35" dirty="0" smtClean="0">
                <a:latin typeface="Arial"/>
                <a:cs typeface="Arial"/>
              </a:rPr>
              <a:t>i</a:t>
            </a:r>
            <a:r>
              <a:rPr sz="2950" spc="-60" dirty="0" smtClean="0">
                <a:latin typeface="Arial"/>
                <a:cs typeface="Arial"/>
              </a:rPr>
              <a:t>r</a:t>
            </a:r>
            <a:r>
              <a:rPr sz="2950" spc="-95" dirty="0" smtClean="0">
                <a:latin typeface="Arial"/>
                <a:cs typeface="Arial"/>
              </a:rPr>
              <a:t>e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30" dirty="0" smtClean="0">
                <a:latin typeface="Arial"/>
                <a:cs typeface="Arial"/>
              </a:rPr>
              <a:t>t</a:t>
            </a:r>
            <a:r>
              <a:rPr sz="2950" spc="-60" dirty="0" smtClean="0">
                <a:latin typeface="Arial"/>
                <a:cs typeface="Arial"/>
              </a:rPr>
              <a:t>-</a:t>
            </a:r>
            <a:r>
              <a:rPr sz="2950" spc="-45" dirty="0" smtClean="0">
                <a:latin typeface="Arial"/>
                <a:cs typeface="Arial"/>
              </a:rPr>
              <a:t> i</a:t>
            </a:r>
            <a:r>
              <a:rPr sz="2950" spc="-95" dirty="0" smtClean="0">
                <a:latin typeface="Arial"/>
                <a:cs typeface="Arial"/>
              </a:rPr>
              <a:t>n</a:t>
            </a:r>
            <a:r>
              <a:rPr sz="2950" spc="-100" dirty="0" smtClean="0">
                <a:latin typeface="Arial"/>
                <a:cs typeface="Arial"/>
              </a:rPr>
              <a:t>d</a:t>
            </a:r>
            <a:r>
              <a:rPr sz="2950" spc="-35" dirty="0" smtClean="0">
                <a:latin typeface="Arial"/>
                <a:cs typeface="Arial"/>
              </a:rPr>
              <a:t>i</a:t>
            </a:r>
            <a:r>
              <a:rPr sz="2950" spc="-60" dirty="0" smtClean="0">
                <a:latin typeface="Arial"/>
                <a:cs typeface="Arial"/>
              </a:rPr>
              <a:t>r</a:t>
            </a:r>
            <a:r>
              <a:rPr sz="2950" spc="-95" dirty="0" smtClean="0">
                <a:latin typeface="Arial"/>
                <a:cs typeface="Arial"/>
              </a:rPr>
              <a:t>e</a:t>
            </a:r>
            <a:r>
              <a:rPr sz="2950" spc="-70" dirty="0" smtClean="0">
                <a:latin typeface="Arial"/>
                <a:cs typeface="Arial"/>
              </a:rPr>
              <a:t>ct</a:t>
            </a:r>
            <a:r>
              <a:rPr sz="2950" spc="-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950" spc="-100" dirty="0" smtClean="0">
                <a:latin typeface="Arial"/>
                <a:cs typeface="Arial"/>
              </a:rPr>
              <a:t>d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100" dirty="0" smtClean="0">
                <a:latin typeface="Arial"/>
                <a:cs typeface="Arial"/>
              </a:rPr>
              <a:t>u</a:t>
            </a:r>
            <a:r>
              <a:rPr sz="2950" spc="-95" dirty="0" smtClean="0">
                <a:latin typeface="Arial"/>
                <a:cs typeface="Arial"/>
              </a:rPr>
              <a:t>b</a:t>
            </a:r>
            <a:r>
              <a:rPr sz="2950" spc="-40" dirty="0" smtClean="0">
                <a:latin typeface="Arial"/>
                <a:cs typeface="Arial"/>
              </a:rPr>
              <a:t>l</a:t>
            </a:r>
            <a:r>
              <a:rPr sz="2950" spc="-90" dirty="0" smtClean="0">
                <a:latin typeface="Arial"/>
                <a:cs typeface="Arial"/>
              </a:rPr>
              <a:t>e</a:t>
            </a:r>
            <a:r>
              <a:rPr sz="2950" spc="-55" dirty="0" smtClean="0">
                <a:latin typeface="Arial"/>
                <a:cs typeface="Arial"/>
              </a:rPr>
              <a:t>-</a:t>
            </a:r>
            <a:r>
              <a:rPr sz="2950" spc="-40" dirty="0" smtClean="0">
                <a:latin typeface="Arial"/>
                <a:cs typeface="Arial"/>
              </a:rPr>
              <a:t>i</a:t>
            </a:r>
            <a:r>
              <a:rPr sz="2950" spc="-95" dirty="0" smtClean="0">
                <a:latin typeface="Arial"/>
                <a:cs typeface="Arial"/>
              </a:rPr>
              <a:t>n</a:t>
            </a:r>
            <a:r>
              <a:rPr sz="2950" spc="-100" dirty="0" smtClean="0">
                <a:latin typeface="Arial"/>
                <a:cs typeface="Arial"/>
              </a:rPr>
              <a:t>d</a:t>
            </a:r>
            <a:r>
              <a:rPr sz="2950" spc="-35" dirty="0" smtClean="0">
                <a:latin typeface="Arial"/>
                <a:cs typeface="Arial"/>
              </a:rPr>
              <a:t>i</a:t>
            </a:r>
            <a:r>
              <a:rPr sz="2950" spc="-60" dirty="0" smtClean="0">
                <a:latin typeface="Arial"/>
                <a:cs typeface="Arial"/>
              </a:rPr>
              <a:t>r</a:t>
            </a:r>
            <a:r>
              <a:rPr sz="2950" spc="-95" dirty="0" smtClean="0">
                <a:latin typeface="Arial"/>
                <a:cs typeface="Arial"/>
              </a:rPr>
              <a:t>e</a:t>
            </a:r>
            <a:r>
              <a:rPr sz="2950" spc="-70" dirty="0" smtClean="0">
                <a:latin typeface="Arial"/>
                <a:cs typeface="Arial"/>
              </a:rPr>
              <a:t>ct</a:t>
            </a:r>
            <a:r>
              <a:rPr sz="2950" spc="-30" dirty="0" smtClean="0">
                <a:latin typeface="Arial"/>
                <a:cs typeface="Arial"/>
              </a:rPr>
              <a:t> </a:t>
            </a:r>
            <a:r>
              <a:rPr sz="2950" spc="-40" dirty="0" smtClean="0">
                <a:latin typeface="Arial"/>
                <a:cs typeface="Arial"/>
              </a:rPr>
              <a:t>j</a:t>
            </a:r>
            <a:r>
              <a:rPr sz="2950" spc="-95" dirty="0" smtClean="0">
                <a:latin typeface="Arial"/>
                <a:cs typeface="Arial"/>
              </a:rPr>
              <a:t>u</a:t>
            </a:r>
            <a:r>
              <a:rPr sz="2950" spc="-125" dirty="0" smtClean="0">
                <a:latin typeface="Arial"/>
                <a:cs typeface="Arial"/>
              </a:rPr>
              <a:t>mp</a:t>
            </a:r>
            <a:endParaRPr sz="295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7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3–1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j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ABLE.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30723"/>
            <a:ext cx="8122284" cy="831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998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3–1</a:t>
            </a:r>
            <a:r>
              <a:rPr sz="1800" b="1" spc="0" dirty="0" smtClean="0">
                <a:latin typeface="Arial"/>
                <a:cs typeface="Arial"/>
              </a:rPr>
              <a:t>6 </a:t>
            </a:r>
            <a:r>
              <a:rPr sz="1800" b="1" spc="-9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jump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stor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 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dr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var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gr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ms.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act </a:t>
            </a:r>
            <a:r>
              <a:rPr sz="1800" spc="-10" dirty="0" smtClean="0">
                <a:latin typeface="Arial"/>
                <a:cs typeface="Arial"/>
              </a:rPr>
              <a:t>add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ho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from the</a:t>
            </a:r>
            <a:r>
              <a:rPr sz="1800" spc="-45" dirty="0" smtClean="0">
                <a:latin typeface="Arial"/>
                <a:cs typeface="Arial"/>
              </a:rPr>
              <a:t> </a:t>
            </a:r>
            <a:r>
              <a:rPr sz="1800" spc="-12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AB</a:t>
            </a:r>
            <a:r>
              <a:rPr sz="1800" spc="-15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</a:t>
            </a:r>
            <a:r>
              <a:rPr sz="1800" spc="-10" dirty="0" smtClean="0">
                <a:latin typeface="Arial"/>
                <a:cs typeface="Arial"/>
              </a:rPr>
              <a:t>de</a:t>
            </a:r>
            <a:r>
              <a:rPr sz="1800" spc="0" dirty="0" smtClean="0">
                <a:latin typeface="Arial"/>
                <a:cs typeface="Arial"/>
              </a:rPr>
              <a:t>term</a:t>
            </a:r>
            <a:r>
              <a:rPr sz="1800" spc="-10" dirty="0" smtClean="0">
                <a:latin typeface="Arial"/>
                <a:cs typeface="Arial"/>
              </a:rPr>
              <a:t>ine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y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de</a:t>
            </a:r>
            <a:r>
              <a:rPr sz="1800" spc="0" dirty="0" smtClean="0">
                <a:latin typeface="Arial"/>
                <a:cs typeface="Arial"/>
              </a:rPr>
              <a:t>x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stor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j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mp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488947"/>
            <a:ext cx="6477000" cy="3921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3–</a:t>
            </a:r>
            <a:r>
              <a:rPr sz="4000" b="1" spc="-25" dirty="0" smtClean="0">
                <a:latin typeface="Arial"/>
                <a:cs typeface="Arial"/>
              </a:rPr>
              <a:t>3	</a:t>
            </a:r>
            <a:r>
              <a:rPr sz="4000" b="1" spc="-30" dirty="0" smtClean="0">
                <a:latin typeface="Arial"/>
                <a:cs typeface="Arial"/>
              </a:rPr>
              <a:t>S</a:t>
            </a:r>
            <a:r>
              <a:rPr sz="4000" b="1" spc="-340" dirty="0" smtClean="0">
                <a:latin typeface="Arial"/>
                <a:cs typeface="Arial"/>
              </a:rPr>
              <a:t>T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5" dirty="0" smtClean="0">
                <a:latin typeface="Arial"/>
                <a:cs typeface="Arial"/>
              </a:rPr>
              <a:t>C</a:t>
            </a:r>
            <a:r>
              <a:rPr sz="4000" b="1" spc="-30" dirty="0" smtClean="0">
                <a:latin typeface="Arial"/>
                <a:cs typeface="Arial"/>
              </a:rPr>
              <a:t>K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O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240" dirty="0" smtClean="0">
                <a:latin typeface="Arial"/>
                <a:cs typeface="Arial"/>
              </a:rPr>
              <a:t>Y</a:t>
            </a:r>
            <a:r>
              <a:rPr sz="4000" b="1" spc="-25" dirty="0" smtClean="0">
                <a:latin typeface="Arial"/>
                <a:cs typeface="Arial"/>
              </a:rPr>
              <a:t>-A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25" dirty="0" smtClean="0">
                <a:latin typeface="Arial"/>
                <a:cs typeface="Arial"/>
              </a:rPr>
              <a:t>ESSING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MOD</a:t>
            </a:r>
            <a:r>
              <a:rPr sz="4000" b="1" spc="-45" dirty="0" smtClean="0">
                <a:latin typeface="Arial"/>
                <a:cs typeface="Arial"/>
              </a:rPr>
              <a:t>E</a:t>
            </a:r>
            <a:r>
              <a:rPr sz="4000" b="1" spc="-30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289290" cy="3925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ll</a:t>
            </a:r>
            <a:endParaRPr sz="3200">
              <a:latin typeface="Arial"/>
              <a:cs typeface="Arial"/>
            </a:endParaRPr>
          </a:p>
          <a:p>
            <a:pPr marR="4483100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ds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ily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etu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addresses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used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procedures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5784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Stack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LI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la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t-in,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firs</a:t>
            </a:r>
            <a:r>
              <a:rPr sz="3200" b="1" spc="-5" dirty="0" smtClean="0">
                <a:latin typeface="Arial"/>
                <a:cs typeface="Arial"/>
              </a:rPr>
              <a:t>t</a:t>
            </a:r>
            <a:r>
              <a:rPr sz="3200" b="1" spc="0" dirty="0" smtClean="0">
                <a:latin typeface="Arial"/>
                <a:cs typeface="Arial"/>
              </a:rPr>
              <a:t>-</a:t>
            </a:r>
            <a:r>
              <a:rPr sz="3200" b="1" spc="-5" dirty="0" smtClean="0">
                <a:latin typeface="Arial"/>
                <a:cs typeface="Arial"/>
              </a:rPr>
              <a:t>ou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)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ibes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way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mov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0" dirty="0" smtClean="0">
                <a:latin typeface="Arial"/>
                <a:cs typeface="Arial"/>
              </a:rPr>
              <a:t>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798068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3–</a:t>
            </a:r>
            <a:r>
              <a:rPr sz="4000" b="1" spc="-25" dirty="0" smtClean="0">
                <a:latin typeface="Arial"/>
                <a:cs typeface="Arial"/>
              </a:rPr>
              <a:t>1	</a:t>
            </a: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345" dirty="0" smtClean="0">
                <a:latin typeface="Arial"/>
                <a:cs typeface="Arial"/>
              </a:rPr>
              <a:t>A</a:t>
            </a:r>
            <a:r>
              <a:rPr sz="4000" b="1" spc="-335" dirty="0" smtClean="0">
                <a:latin typeface="Arial"/>
                <a:cs typeface="Arial"/>
              </a:rPr>
              <a:t>T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28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25" dirty="0" smtClean="0">
                <a:latin typeface="Arial"/>
                <a:cs typeface="Arial"/>
              </a:rPr>
              <a:t>ESSING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MO</a:t>
            </a:r>
            <a:r>
              <a:rPr sz="4000" b="1" spc="-50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5750763"/>
            <a:ext cx="6937375" cy="814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653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mic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rfo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2"/>
              </a:spcBef>
            </a:pPr>
            <a:endParaRPr sz="1000"/>
          </a:p>
          <a:p>
            <a:pPr marL="12700" marR="2940050">
              <a:lnSpc>
                <a:spcPts val="98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6361" y="6457188"/>
            <a:ext cx="228092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6556247"/>
            <a:ext cx="2973705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ts val="1080"/>
              </a:lnSpc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4357" y="6597395"/>
            <a:ext cx="308356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175765"/>
            <a:ext cx="8688705" cy="4584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MOV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lexi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61290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vi</a:t>
            </a:r>
            <a:r>
              <a:rPr sz="2800" spc="-15" dirty="0" smtClean="0">
                <a:latin typeface="Arial"/>
                <a:cs typeface="Arial"/>
              </a:rPr>
              <a:t>des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3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- addressin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odes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3–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 marL="355600" marR="1270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Source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rig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tinat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on</a:t>
            </a:r>
            <a:r>
              <a:rPr sz="3200" b="1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ft, 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290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o</a:t>
            </a:r>
            <a:r>
              <a:rPr sz="2800" b="1" spc="-30" dirty="0" smtClean="0">
                <a:latin typeface="Arial"/>
                <a:cs typeface="Arial"/>
              </a:rPr>
              <a:t>p</a:t>
            </a:r>
            <a:r>
              <a:rPr sz="2800" b="1" spc="-20" dirty="0" smtClean="0">
                <a:latin typeface="Arial"/>
                <a:cs typeface="Arial"/>
              </a:rPr>
              <a:t>code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tells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73315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PUSH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b="1" dirty="0" smtClean="0">
                <a:latin typeface="Arial"/>
                <a:cs typeface="Arial"/>
              </a:rPr>
              <a:t>in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tructio</a:t>
            </a:r>
            <a:r>
              <a:rPr sz="3200" b="1" spc="-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;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rem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POP</a:t>
            </a:r>
            <a:r>
              <a:rPr sz="3200" b="1" spc="-6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truction.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538210" cy="401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Stack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ma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wo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 po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(</a:t>
            </a:r>
            <a:r>
              <a:rPr sz="2800" spc="-20" dirty="0" smtClean="0">
                <a:latin typeface="Arial"/>
                <a:cs typeface="Arial"/>
              </a:rPr>
              <a:t>SP</a:t>
            </a:r>
            <a:r>
              <a:rPr sz="2800" spc="-6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P)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 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(SS)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220345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shed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stac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laced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SP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–</a:t>
            </a:r>
            <a:r>
              <a:rPr sz="3200" spc="-10" dirty="0" smtClean="0">
                <a:latin typeface="Arial"/>
                <a:cs typeface="Arial"/>
              </a:rPr>
              <a:t> 1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low-order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place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0" dirty="0" smtClean="0">
                <a:latin typeface="Arial"/>
                <a:cs typeface="Arial"/>
              </a:rPr>
              <a:t>addresse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–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7504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ecre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 word</a:t>
            </a:r>
            <a:endParaRPr sz="3200">
              <a:latin typeface="Arial"/>
              <a:cs typeface="Arial"/>
            </a:endParaRPr>
          </a:p>
          <a:p>
            <a:pPr marL="53340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is stored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803640" cy="4911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SP/</a:t>
            </a:r>
            <a:r>
              <a:rPr sz="2800" spc="-3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SP</a:t>
            </a:r>
            <a:r>
              <a:rPr sz="2800" spc="-6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wa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 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ea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memory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within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stack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19240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SS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ector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escriptor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1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- or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47434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h-order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8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oved;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SP</a:t>
            </a:r>
            <a:r>
              <a:rPr sz="2800" spc="-7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i</a:t>
            </a:r>
            <a:r>
              <a:rPr sz="2800" spc="-15" dirty="0" smtClean="0">
                <a:latin typeface="Arial"/>
                <a:cs typeface="Arial"/>
              </a:rPr>
              <a:t>nc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30175"/>
            <a:ext cx="8705850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3–1</a:t>
            </a:r>
            <a:r>
              <a:rPr sz="1800" b="1" spc="0" dirty="0" smtClean="0">
                <a:latin typeface="Arial"/>
                <a:cs typeface="Arial"/>
              </a:rPr>
              <a:t>7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PUSH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POP</a:t>
            </a:r>
            <a:r>
              <a:rPr sz="1800" spc="-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instr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s: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(a) PUSH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BX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BX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stack;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) POP</a:t>
            </a:r>
            <a:r>
              <a:rPr sz="1800" spc="-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CX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da</a:t>
            </a:r>
            <a:r>
              <a:rPr sz="1800" spc="0" dirty="0" smtClean="0">
                <a:latin typeface="Arial"/>
                <a:cs typeface="Arial"/>
              </a:rPr>
              <a:t>ta from the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stack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to </a:t>
            </a:r>
            <a:r>
              <a:rPr sz="1800" spc="-10" dirty="0" smtClean="0">
                <a:latin typeface="Arial"/>
                <a:cs typeface="Arial"/>
              </a:rPr>
              <a:t>C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. 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th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after 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ec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50592" y="1295400"/>
            <a:ext cx="4178807" cy="4570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4743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Note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POP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words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—n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bytes—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 wor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lew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rds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19367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Data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may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shed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59944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8038</a:t>
            </a:r>
            <a:r>
              <a:rPr sz="2800" spc="-20" dirty="0" smtClean="0">
                <a:latin typeface="Arial"/>
                <a:cs typeface="Arial"/>
              </a:rPr>
              <a:t>6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y 32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ex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 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 be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except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6775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PUSHA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</a:t>
            </a:r>
            <a:r>
              <a:rPr sz="3200" spc="-24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except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514715" cy="2498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Not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vail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rly</a:t>
            </a:r>
            <a:r>
              <a:rPr sz="3200" spc="-10" dirty="0" smtClean="0">
                <a:latin typeface="Arial"/>
                <a:cs typeface="Arial"/>
              </a:rPr>
              <a:t> 8086</a:t>
            </a:r>
            <a:r>
              <a:rPr sz="3200" spc="-5" dirty="0" smtClean="0">
                <a:latin typeface="Arial"/>
                <a:cs typeface="Arial"/>
              </a:rPr>
              <a:t>/</a:t>
            </a: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ext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shed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marL="756285" marR="726440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64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Cor</a:t>
            </a:r>
            <a:r>
              <a:rPr sz="2800" spc="2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oes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ot</a:t>
            </a:r>
            <a:r>
              <a:rPr sz="2800" spc="-15" dirty="0" smtClean="0">
                <a:latin typeface="Arial"/>
                <a:cs typeface="Arial"/>
              </a:rPr>
              <a:t> cont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PU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HA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PO</a:t>
            </a:r>
            <a:r>
              <a:rPr sz="2800" spc="-24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26730" cy="458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127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copi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source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stin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source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352425" marR="3302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Regist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8</a:t>
            </a:r>
            <a:r>
              <a:rPr sz="3200" spc="0" dirty="0" smtClean="0">
                <a:latin typeface="Arial"/>
                <a:cs typeface="Arial"/>
              </a:rPr>
              <a:t>-bit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(AH,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BH, BL,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CL, DH,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DL)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(AX,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BX, CX,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DX, S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B</a:t>
            </a:r>
            <a:r>
              <a:rPr sz="3200" spc="-4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SI,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59445" cy="4984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12065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(CS,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DS, ES,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SS)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ister/m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 and PO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127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 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ssing;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ey consist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EAX,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BX, ECX,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EDX, ES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EB</a:t>
            </a:r>
            <a:r>
              <a:rPr sz="3200" spc="-4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EDI, 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ESI.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24825" cy="459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127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RAX, RBX, RCX,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X, RS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RB</a:t>
            </a:r>
            <a:r>
              <a:rPr sz="3200" spc="-40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RDI,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RSI, 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15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2425" marR="39306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 imm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 fo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consta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081645" cy="5069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55499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lew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rd imm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 a</a:t>
            </a:r>
            <a:r>
              <a:rPr sz="3200" spc="-10" dirty="0" smtClean="0">
                <a:latin typeface="Arial"/>
                <a:cs typeface="Arial"/>
              </a:rPr>
              <a:t> 32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127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.MODEL</a:t>
            </a:r>
            <a:r>
              <a:rPr sz="3200" spc="-1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file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type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 with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612775" indent="-34036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size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TIN</a:t>
            </a:r>
            <a:r>
              <a:rPr sz="3200" spc="-41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exists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comm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(.COM)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39759" cy="3033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25844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SMA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is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 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xecute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(.EX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)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127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Direct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occurs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r: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7408" y="1106424"/>
            <a:ext cx="1481327" cy="1001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62271" y="2926079"/>
            <a:ext cx="256032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4415" y="2926079"/>
            <a:ext cx="274320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9032" y="5056632"/>
            <a:ext cx="452628" cy="525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6039" y="5175503"/>
            <a:ext cx="2157984" cy="406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4859" y="3374135"/>
            <a:ext cx="0" cy="1673352"/>
          </a:xfrm>
          <a:custGeom>
            <a:avLst/>
            <a:gdLst/>
            <a:ahLst/>
            <a:cxnLst/>
            <a:rect l="l" t="t" r="r" b="b"/>
            <a:pathLst>
              <a:path h="1673352">
                <a:moveTo>
                  <a:pt x="0" y="1673352"/>
                </a:moveTo>
                <a:lnTo>
                  <a:pt x="0" y="0"/>
                </a:lnTo>
              </a:path>
            </a:pathLst>
          </a:custGeom>
          <a:ln w="36576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0720" y="3374135"/>
            <a:ext cx="0" cy="987551"/>
          </a:xfrm>
          <a:custGeom>
            <a:avLst/>
            <a:gdLst/>
            <a:ahLst/>
            <a:cxnLst/>
            <a:rect l="l" t="t" r="r" b="b"/>
            <a:pathLst>
              <a:path h="987551">
                <a:moveTo>
                  <a:pt x="0" y="987551"/>
                </a:moveTo>
                <a:lnTo>
                  <a:pt x="0" y="0"/>
                </a:lnTo>
              </a:path>
            </a:pathLst>
          </a:custGeom>
          <a:ln w="3657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0763" y="126631"/>
            <a:ext cx="832104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2899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3-1 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MOV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instruction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4" dirty="0" smtClean="0">
                <a:solidFill>
                  <a:srgbClr val="010101"/>
                </a:solidFill>
                <a:latin typeface="Arial"/>
                <a:cs typeface="Arial"/>
              </a:rPr>
              <a:t>showing</a:t>
            </a:r>
            <a:r>
              <a:rPr sz="1750" b="1" spc="1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source, </a:t>
            </a:r>
            <a:r>
              <a:rPr sz="1750" b="1" spc="-2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destination, </a:t>
            </a:r>
            <a:r>
              <a:rPr sz="1750" b="1" spc="-1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direction</a:t>
            </a:r>
            <a:r>
              <a:rPr sz="1750" b="1" spc="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data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20" dirty="0" smtClean="0">
                <a:solidFill>
                  <a:srgbClr val="010101"/>
                </a:solidFill>
                <a:latin typeface="Arial"/>
                <a:cs typeface="Arial"/>
              </a:rPr>
              <a:t>flow.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4700" y="2029967"/>
            <a:ext cx="4071620" cy="824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110740" algn="l"/>
              </a:tabLst>
            </a:pPr>
            <a:r>
              <a:rPr sz="5150" b="1" spc="35" dirty="0" smtClean="0">
                <a:solidFill>
                  <a:srgbClr val="1A181A"/>
                </a:solidFill>
                <a:latin typeface="Arial"/>
                <a:cs typeface="Arial"/>
              </a:rPr>
              <a:t>MOV	</a:t>
            </a:r>
            <a:r>
              <a:rPr sz="5400" b="1" spc="-265" dirty="0" smtClean="0">
                <a:solidFill>
                  <a:srgbClr val="1A181A"/>
                </a:solidFill>
                <a:latin typeface="Arial"/>
                <a:cs typeface="Arial"/>
              </a:rPr>
              <a:t>AX,BX</a:t>
            </a:r>
            <a:endParaRPr sz="5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10859" y="4352544"/>
            <a:ext cx="2162810" cy="828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b="1" spc="-275" dirty="0" smtClean="0">
                <a:solidFill>
                  <a:srgbClr val="1A181A"/>
                </a:solidFill>
                <a:latin typeface="Arial"/>
                <a:cs typeface="Arial"/>
              </a:rPr>
              <a:t>Source</a:t>
            </a:r>
            <a:endParaRPr sz="5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12795" y="4929885"/>
            <a:ext cx="133985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95" dirty="0" smtClean="0">
                <a:solidFill>
                  <a:srgbClr val="313131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8364" y="4929885"/>
            <a:ext cx="114300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55" dirty="0" smtClean="0">
                <a:solidFill>
                  <a:srgbClr val="1A181A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89251" y="4779517"/>
            <a:ext cx="749300" cy="10172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250" b="1" spc="-900" dirty="0" smtClean="0">
                <a:solidFill>
                  <a:srgbClr val="1A181A"/>
                </a:solidFill>
                <a:latin typeface="Courier New"/>
                <a:cs typeface="Courier New"/>
              </a:rPr>
              <a:t>es</a:t>
            </a:r>
            <a:endParaRPr sz="6250"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A181A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A181A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A181A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A181A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A181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A181A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A181A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67370" cy="3996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23304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Both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tical except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EAX,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ory;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 with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-m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127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Direct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 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94040" cy="3521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21526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Regist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da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-ti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(BP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(DI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ove,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endParaRPr sz="320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EAX,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BX, ECX,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EDX, EB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EDI,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ESI</a:t>
            </a:r>
            <a:endParaRPr sz="320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7813040" cy="458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143065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Bas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-pl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s-ind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addressing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often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3556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form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</a:t>
            </a:r>
            <a:r>
              <a:rPr sz="3200" spc="0" dirty="0" smtClean="0">
                <a:latin typeface="Arial"/>
                <a:cs typeface="Arial"/>
              </a:rPr>
              <a:t>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127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-bit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 except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EIP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69909" cy="5081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127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Regist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ase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a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access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66484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Base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tiv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-pl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s-in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ul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nsi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arra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55245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form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 tim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10</a:t>
            </a:r>
            <a:r>
              <a:rPr sz="3200" spc="0" dirty="0" smtClean="0">
                <a:latin typeface="Arial"/>
                <a:cs typeface="Arial"/>
              </a:rPr>
              <a:t>H.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91500" cy="459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52832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Scale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84455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  <a:tab pos="432181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second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 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actor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	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words, 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wor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 arrays.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127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AX,[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EBX +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*ECX]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 </a:t>
            </a:r>
            <a:r>
              <a:rPr sz="3200" spc="-5" dirty="0" smtClean="0">
                <a:latin typeface="Arial"/>
                <a:cs typeface="Arial"/>
              </a:rPr>
              <a:t>[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* ECX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],EDX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exa</a:t>
            </a:r>
            <a:r>
              <a:rPr sz="3200" spc="-2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scale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 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46109" cy="458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33718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Data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structures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arrays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array 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127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Direct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JMP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ocat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49403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ad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f-set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with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060690" cy="5081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127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Rela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a JMP 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for-ward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ard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bytes.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49085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  <a:tab pos="592391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ove,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3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cu</a:t>
            </a:r>
            <a:r>
              <a:rPr sz="3200" spc="-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-re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	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19685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splace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60715" cy="5081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127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JMP 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 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subr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 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22034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 and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POP</a:t>
            </a:r>
            <a:r>
              <a:rPr sz="3200" spc="-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word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34607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 imm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92134" cy="458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marR="12700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PUSHA</a:t>
            </a:r>
            <a:r>
              <a:rPr sz="3200" spc="-1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PO</a:t>
            </a:r>
            <a:r>
              <a:rPr sz="3200" spc="-24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 AX, CX, DX,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BX, B</a:t>
            </a:r>
            <a:r>
              <a:rPr sz="3200" spc="-4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S</a:t>
            </a:r>
            <a:r>
              <a:rPr sz="3200" spc="-4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SI,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endParaRPr sz="320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2425" marR="145415" indent="-34036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gs can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so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rred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2425" marR="95885" indent="-34036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242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PUSHFD stor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EF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AGS,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PUSHF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AGS.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</a:t>
            </a:r>
            <a:r>
              <a:rPr sz="3200" spc="-24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 PUSHA</a:t>
            </a:r>
            <a:r>
              <a:rPr sz="3200" spc="-1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vail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40" dirty="0" smtClean="0">
                <a:latin typeface="Arial"/>
                <a:cs typeface="Arial"/>
              </a:rPr>
              <a:t>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67029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3–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possi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vari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-a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sing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29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334261"/>
            <a:ext cx="8510905" cy="3925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-a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versions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54419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cept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sc</a:t>
            </a:r>
            <a:r>
              <a:rPr sz="2800" spc="-10" dirty="0" smtClean="0">
                <a:latin typeface="Arial"/>
                <a:cs typeface="Arial"/>
              </a:rPr>
              <a:t>al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x</a:t>
            </a:r>
            <a:r>
              <a:rPr sz="2800" spc="-10" dirty="0" smtClean="0">
                <a:latin typeface="Arial"/>
                <a:cs typeface="Arial"/>
              </a:rPr>
              <a:t>-addressin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mode,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nly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8038</a:t>
            </a:r>
            <a:r>
              <a:rPr sz="2800" spc="-20" dirty="0" smtClean="0">
                <a:latin typeface="Arial"/>
                <a:cs typeface="Arial"/>
              </a:rPr>
              <a:t>6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ro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Co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75323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RIP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not 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4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1040130" lvl="1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ly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4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Co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-10" dirty="0" smtClean="0">
                <a:latin typeface="Arial"/>
                <a:cs typeface="Arial"/>
              </a:rPr>
              <a:t> in 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 </a:t>
            </a:r>
            <a:r>
              <a:rPr sz="2800" spc="-15" dirty="0" smtClean="0">
                <a:latin typeface="Arial"/>
                <a:cs typeface="Arial"/>
              </a:rPr>
              <a:t>64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9935" y="1755648"/>
            <a:ext cx="621791" cy="132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9935" y="1993392"/>
            <a:ext cx="621791" cy="128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5364" y="1309877"/>
            <a:ext cx="621791" cy="0"/>
          </a:xfrm>
          <a:custGeom>
            <a:avLst/>
            <a:gdLst/>
            <a:ahLst/>
            <a:cxnLst/>
            <a:rect l="l" t="t" r="r" b="b"/>
            <a:pathLst>
              <a:path w="621791">
                <a:moveTo>
                  <a:pt x="0" y="0"/>
                </a:moveTo>
                <a:lnTo>
                  <a:pt x="621791" y="0"/>
                </a:lnTo>
              </a:path>
            </a:pathLst>
          </a:custGeom>
          <a:ln w="1371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2028" y="1321308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9144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5364" y="1586483"/>
            <a:ext cx="621791" cy="0"/>
          </a:xfrm>
          <a:custGeom>
            <a:avLst/>
            <a:gdLst/>
            <a:ahLst/>
            <a:cxnLst/>
            <a:rect l="l" t="t" r="r" b="b"/>
            <a:pathLst>
              <a:path w="621791">
                <a:moveTo>
                  <a:pt x="0" y="0"/>
                </a:moveTo>
                <a:lnTo>
                  <a:pt x="621791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77456" y="1602486"/>
            <a:ext cx="576072" cy="0"/>
          </a:xfrm>
          <a:custGeom>
            <a:avLst/>
            <a:gdLst/>
            <a:ahLst/>
            <a:cxnLst/>
            <a:rect l="l" t="t" r="r" b="b"/>
            <a:pathLst>
              <a:path w="576072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9935" y="1799082"/>
            <a:ext cx="617219" cy="0"/>
          </a:xfrm>
          <a:custGeom>
            <a:avLst/>
            <a:gdLst/>
            <a:ahLst/>
            <a:cxnLst/>
            <a:rect l="l" t="t" r="r" b="b"/>
            <a:pathLst>
              <a:path w="617219">
                <a:moveTo>
                  <a:pt x="0" y="0"/>
                </a:moveTo>
                <a:lnTo>
                  <a:pt x="617219" y="0"/>
                </a:lnTo>
              </a:path>
            </a:pathLst>
          </a:custGeom>
          <a:ln w="13716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86600" y="1810511"/>
            <a:ext cx="566927" cy="0"/>
          </a:xfrm>
          <a:custGeom>
            <a:avLst/>
            <a:gdLst/>
            <a:ahLst/>
            <a:cxnLst/>
            <a:rect l="l" t="t" r="r" b="b"/>
            <a:pathLst>
              <a:path w="566927">
                <a:moveTo>
                  <a:pt x="0" y="0"/>
                </a:moveTo>
                <a:lnTo>
                  <a:pt x="566927" y="0"/>
                </a:lnTo>
              </a:path>
            </a:pathLst>
          </a:custGeom>
          <a:ln w="914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0015" y="1977389"/>
            <a:ext cx="2267712" cy="0"/>
          </a:xfrm>
          <a:custGeom>
            <a:avLst/>
            <a:gdLst/>
            <a:ahLst/>
            <a:cxnLst/>
            <a:rect l="l" t="t" r="r" b="b"/>
            <a:pathLst>
              <a:path w="2267711">
                <a:moveTo>
                  <a:pt x="0" y="0"/>
                </a:moveTo>
                <a:lnTo>
                  <a:pt x="2267712" y="0"/>
                </a:lnTo>
              </a:path>
            </a:pathLst>
          </a:custGeom>
          <a:ln w="22860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9935" y="2082545"/>
            <a:ext cx="617219" cy="0"/>
          </a:xfrm>
          <a:custGeom>
            <a:avLst/>
            <a:gdLst/>
            <a:ahLst/>
            <a:cxnLst/>
            <a:rect l="l" t="t" r="r" b="b"/>
            <a:pathLst>
              <a:path w="617219">
                <a:moveTo>
                  <a:pt x="0" y="0"/>
                </a:moveTo>
                <a:lnTo>
                  <a:pt x="617219" y="0"/>
                </a:lnTo>
              </a:path>
            </a:pathLst>
          </a:custGeom>
          <a:ln w="2286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2028" y="2093976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914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9935" y="2311145"/>
            <a:ext cx="617219" cy="0"/>
          </a:xfrm>
          <a:custGeom>
            <a:avLst/>
            <a:gdLst/>
            <a:ahLst/>
            <a:cxnLst/>
            <a:rect l="l" t="t" r="r" b="b"/>
            <a:pathLst>
              <a:path w="617219">
                <a:moveTo>
                  <a:pt x="0" y="0"/>
                </a:moveTo>
                <a:lnTo>
                  <a:pt x="617219" y="0"/>
                </a:lnTo>
              </a:path>
            </a:pathLst>
          </a:custGeom>
          <a:ln w="2286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2028" y="2324861"/>
            <a:ext cx="626364" cy="0"/>
          </a:xfrm>
          <a:custGeom>
            <a:avLst/>
            <a:gdLst/>
            <a:ahLst/>
            <a:cxnLst/>
            <a:rect l="l" t="t" r="r" b="b"/>
            <a:pathLst>
              <a:path w="626364">
                <a:moveTo>
                  <a:pt x="0" y="0"/>
                </a:moveTo>
                <a:lnTo>
                  <a:pt x="626364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59935" y="2590038"/>
            <a:ext cx="617219" cy="0"/>
          </a:xfrm>
          <a:custGeom>
            <a:avLst/>
            <a:gdLst/>
            <a:ahLst/>
            <a:cxnLst/>
            <a:rect l="l" t="t" r="r" b="b"/>
            <a:pathLst>
              <a:path w="617219">
                <a:moveTo>
                  <a:pt x="0" y="0"/>
                </a:moveTo>
                <a:lnTo>
                  <a:pt x="617219" y="0"/>
                </a:lnTo>
              </a:path>
            </a:pathLst>
          </a:custGeom>
          <a:ln w="2286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64508" y="2832354"/>
            <a:ext cx="608076" cy="0"/>
          </a:xfrm>
          <a:custGeom>
            <a:avLst/>
            <a:gdLst/>
            <a:ahLst/>
            <a:cxnLst/>
            <a:rect l="l" t="t" r="r" b="b"/>
            <a:pathLst>
              <a:path w="608076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2286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2028" y="2850642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371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59935" y="3102101"/>
            <a:ext cx="617219" cy="0"/>
          </a:xfrm>
          <a:custGeom>
            <a:avLst/>
            <a:gdLst/>
            <a:ahLst/>
            <a:cxnLst/>
            <a:rect l="l" t="t" r="r" b="b"/>
            <a:pathLst>
              <a:path w="617219">
                <a:moveTo>
                  <a:pt x="0" y="0"/>
                </a:moveTo>
                <a:lnTo>
                  <a:pt x="617219" y="0"/>
                </a:lnTo>
              </a:path>
            </a:pathLst>
          </a:custGeom>
          <a:ln w="13716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59935" y="3367278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13716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64508" y="3637026"/>
            <a:ext cx="621791" cy="0"/>
          </a:xfrm>
          <a:custGeom>
            <a:avLst/>
            <a:gdLst/>
            <a:ahLst/>
            <a:cxnLst/>
            <a:rect l="l" t="t" r="r" b="b"/>
            <a:pathLst>
              <a:path w="621791">
                <a:moveTo>
                  <a:pt x="0" y="0"/>
                </a:moveTo>
                <a:lnTo>
                  <a:pt x="621791" y="0"/>
                </a:lnTo>
              </a:path>
            </a:pathLst>
          </a:custGeom>
          <a:ln w="13716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4508" y="3938778"/>
            <a:ext cx="621791" cy="0"/>
          </a:xfrm>
          <a:custGeom>
            <a:avLst/>
            <a:gdLst/>
            <a:ahLst/>
            <a:cxnLst/>
            <a:rect l="l" t="t" r="r" b="b"/>
            <a:pathLst>
              <a:path w="621791">
                <a:moveTo>
                  <a:pt x="0" y="0"/>
                </a:moveTo>
                <a:lnTo>
                  <a:pt x="621791" y="0"/>
                </a:lnTo>
              </a:path>
            </a:pathLst>
          </a:custGeom>
          <a:ln w="13716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86600" y="3950208"/>
            <a:ext cx="566927" cy="0"/>
          </a:xfrm>
          <a:custGeom>
            <a:avLst/>
            <a:gdLst/>
            <a:ahLst/>
            <a:cxnLst/>
            <a:rect l="l" t="t" r="r" b="b"/>
            <a:pathLst>
              <a:path w="566927">
                <a:moveTo>
                  <a:pt x="0" y="0"/>
                </a:moveTo>
                <a:lnTo>
                  <a:pt x="566927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86600" y="4222241"/>
            <a:ext cx="566927" cy="0"/>
          </a:xfrm>
          <a:custGeom>
            <a:avLst/>
            <a:gdLst/>
            <a:ahLst/>
            <a:cxnLst/>
            <a:rect l="l" t="t" r="r" b="b"/>
            <a:pathLst>
              <a:path w="566927">
                <a:moveTo>
                  <a:pt x="0" y="0"/>
                </a:moveTo>
                <a:lnTo>
                  <a:pt x="566927" y="0"/>
                </a:lnTo>
              </a:path>
            </a:pathLst>
          </a:custGeom>
          <a:ln w="457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64508" y="4505705"/>
            <a:ext cx="621791" cy="0"/>
          </a:xfrm>
          <a:custGeom>
            <a:avLst/>
            <a:gdLst/>
            <a:ahLst/>
            <a:cxnLst/>
            <a:rect l="l" t="t" r="r" b="b"/>
            <a:pathLst>
              <a:path w="621791">
                <a:moveTo>
                  <a:pt x="0" y="0"/>
                </a:moveTo>
                <a:lnTo>
                  <a:pt x="621791" y="0"/>
                </a:lnTo>
              </a:path>
            </a:pathLst>
          </a:custGeom>
          <a:ln w="13716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5743" y="4512564"/>
            <a:ext cx="557783" cy="0"/>
          </a:xfrm>
          <a:custGeom>
            <a:avLst/>
            <a:gdLst/>
            <a:ahLst/>
            <a:cxnLst/>
            <a:rect l="l" t="t" r="r" b="b"/>
            <a:pathLst>
              <a:path w="557783">
                <a:moveTo>
                  <a:pt x="0" y="0"/>
                </a:moveTo>
                <a:lnTo>
                  <a:pt x="557783" y="0"/>
                </a:lnTo>
              </a:path>
            </a:pathLst>
          </a:custGeom>
          <a:ln w="914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4315" y="4672584"/>
            <a:ext cx="374904" cy="0"/>
          </a:xfrm>
          <a:custGeom>
            <a:avLst/>
            <a:gdLst/>
            <a:ahLst/>
            <a:cxnLst/>
            <a:rect l="l" t="t" r="r" b="b"/>
            <a:pathLst>
              <a:path w="374904">
                <a:moveTo>
                  <a:pt x="0" y="0"/>
                </a:moveTo>
                <a:lnTo>
                  <a:pt x="374904" y="0"/>
                </a:lnTo>
              </a:path>
            </a:pathLst>
          </a:custGeom>
          <a:ln w="914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59935" y="4784597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13716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91171" y="4793741"/>
            <a:ext cx="562355" cy="0"/>
          </a:xfrm>
          <a:custGeom>
            <a:avLst/>
            <a:gdLst/>
            <a:ahLst/>
            <a:cxnLst/>
            <a:rect l="l" t="t" r="r" b="b"/>
            <a:pathLst>
              <a:path w="562355">
                <a:moveTo>
                  <a:pt x="0" y="0"/>
                </a:moveTo>
                <a:lnTo>
                  <a:pt x="562355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69079" y="5081778"/>
            <a:ext cx="621792" cy="0"/>
          </a:xfrm>
          <a:custGeom>
            <a:avLst/>
            <a:gdLst/>
            <a:ahLst/>
            <a:cxnLst/>
            <a:rect l="l" t="t" r="r" b="b"/>
            <a:pathLst>
              <a:path w="621792">
                <a:moveTo>
                  <a:pt x="0" y="0"/>
                </a:moveTo>
                <a:lnTo>
                  <a:pt x="621792" y="0"/>
                </a:lnTo>
              </a:path>
            </a:pathLst>
          </a:custGeom>
          <a:ln w="1371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91171" y="5095494"/>
            <a:ext cx="562355" cy="0"/>
          </a:xfrm>
          <a:custGeom>
            <a:avLst/>
            <a:gdLst/>
            <a:ahLst/>
            <a:cxnLst/>
            <a:rect l="l" t="t" r="r" b="b"/>
            <a:pathLst>
              <a:path w="562355">
                <a:moveTo>
                  <a:pt x="0" y="0"/>
                </a:moveTo>
                <a:lnTo>
                  <a:pt x="562355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69079" y="5351526"/>
            <a:ext cx="621792" cy="0"/>
          </a:xfrm>
          <a:custGeom>
            <a:avLst/>
            <a:gdLst/>
            <a:ahLst/>
            <a:cxnLst/>
            <a:rect l="l" t="t" r="r" b="b"/>
            <a:pathLst>
              <a:path w="621792">
                <a:moveTo>
                  <a:pt x="0" y="0"/>
                </a:moveTo>
                <a:lnTo>
                  <a:pt x="621792" y="0"/>
                </a:lnTo>
              </a:path>
            </a:pathLst>
          </a:custGeom>
          <a:ln w="2286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9908" y="134365"/>
            <a:ext cx="504253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-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65" dirty="0" smtClean="0">
                <a:solidFill>
                  <a:srgbClr val="010101"/>
                </a:solidFill>
                <a:latin typeface="Arial"/>
                <a:cs typeface="Arial"/>
              </a:rPr>
              <a:t>3-2 </a:t>
            </a:r>
            <a:r>
              <a:rPr sz="1750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45" dirty="0" smtClean="0">
                <a:solidFill>
                  <a:srgbClr val="010101"/>
                </a:solidFill>
                <a:latin typeface="Arial"/>
                <a:cs typeface="Arial"/>
              </a:rPr>
              <a:t>8086-Core2</a:t>
            </a:r>
            <a:r>
              <a:rPr sz="1750" spc="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data-addressing </a:t>
            </a:r>
            <a:r>
              <a:rPr sz="1750" spc="-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modes.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88667" y="1143761"/>
            <a:ext cx="252095" cy="126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25" dirty="0" smtClean="0">
                <a:solidFill>
                  <a:srgbClr val="363636"/>
                </a:solidFill>
                <a:latin typeface="Arial"/>
                <a:cs typeface="Arial"/>
              </a:rPr>
              <a:t>Type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59100" y="1129284"/>
            <a:ext cx="49847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solidFill>
                  <a:srgbClr val="363636"/>
                </a:solidFill>
                <a:latin typeface="Times New Roman"/>
                <a:cs typeface="Times New Roman"/>
              </a:rPr>
              <a:t>ln.tructlon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93540" y="1167384"/>
            <a:ext cx="345440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60" dirty="0" smtClean="0">
                <a:solidFill>
                  <a:srgbClr val="363636"/>
                </a:solidFill>
                <a:latin typeface="Arial"/>
                <a:cs typeface="Arial"/>
              </a:rPr>
              <a:t>SoUf'CI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05603" y="1132840"/>
            <a:ext cx="2238375" cy="399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89940">
              <a:lnSpc>
                <a:spcPct val="100000"/>
              </a:lnSpc>
            </a:pPr>
            <a:r>
              <a:rPr sz="800" spc="4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Addt</a:t>
            </a:r>
            <a:r>
              <a:rPr sz="800" spc="10" dirty="0" smtClean="0">
                <a:solidFill>
                  <a:srgbClr val="262626"/>
                </a:solidFill>
                <a:latin typeface="Times New Roman"/>
                <a:cs typeface="Times New Roman"/>
              </a:rPr>
              <a:t>•</a:t>
            </a:r>
            <a:r>
              <a:rPr sz="800" spc="385" dirty="0" smtClean="0">
                <a:solidFill>
                  <a:srgbClr val="494949"/>
                </a:solidFill>
                <a:latin typeface="Times New Roman"/>
                <a:cs typeface="Times New Roman"/>
              </a:rPr>
              <a:t>u</a:t>
            </a:r>
            <a:r>
              <a:rPr sz="800" spc="20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800" spc="-5" dirty="0" smtClean="0">
                <a:solidFill>
                  <a:srgbClr val="363636"/>
                </a:solidFill>
                <a:latin typeface="Times New Roman"/>
                <a:cs typeface="Times New Roman"/>
              </a:rPr>
              <a:t>Genet-a</a:t>
            </a:r>
            <a:r>
              <a:rPr sz="800" spc="5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</a:t>
            </a:r>
            <a:r>
              <a:rPr sz="800" spc="-85" dirty="0" smtClean="0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r>
              <a:rPr sz="800" spc="60" dirty="0" smtClean="0">
                <a:solidFill>
                  <a:srgbClr val="262626"/>
                </a:solidFill>
                <a:latin typeface="Times New Roman"/>
                <a:cs typeface="Times New Roman"/>
              </a:rPr>
              <a:t>on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2225040" algn="l"/>
              </a:tabLst>
            </a:pPr>
            <a:r>
              <a:rPr sz="1350" u="heavy" dirty="0" smtClean="0">
                <a:solidFill>
                  <a:srgbClr val="747474"/>
                </a:solidFill>
                <a:latin typeface="Times New Roman"/>
                <a:cs typeface="Times New Roman"/>
              </a:rPr>
              <a:t> 	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19619" y="1120140"/>
            <a:ext cx="52387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45" dirty="0" smtClean="0">
                <a:solidFill>
                  <a:srgbClr val="262626"/>
                </a:solidFill>
                <a:latin typeface="Times New Roman"/>
                <a:cs typeface="Times New Roman"/>
              </a:rPr>
              <a:t>Oeat</a:t>
            </a:r>
            <a:r>
              <a:rPr sz="900" spc="-40" dirty="0" smtClean="0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r>
              <a:rPr sz="900" spc="-40" dirty="0" smtClean="0">
                <a:solidFill>
                  <a:srgbClr val="363636"/>
                </a:solidFill>
                <a:latin typeface="Times New Roman"/>
                <a:cs typeface="Times New Roman"/>
              </a:rPr>
              <a:t>natJon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42948" y="1375155"/>
            <a:ext cx="289560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solidFill>
                  <a:srgbClr val="5E5E5E"/>
                </a:solidFill>
                <a:latin typeface="Times New Roman"/>
                <a:cs typeface="Times New Roman"/>
              </a:rPr>
              <a:t>Aeg,</a:t>
            </a:r>
            <a:r>
              <a:rPr sz="800" spc="45" dirty="0" smtClean="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sz="800" spc="-55" dirty="0" smtClean="0">
                <a:solidFill>
                  <a:srgbClr val="363636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31667" y="1375155"/>
            <a:ext cx="59753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 smtClean="0">
                <a:solidFill>
                  <a:srgbClr val="494949"/>
                </a:solidFill>
                <a:latin typeface="Arial"/>
                <a:cs typeface="Arial"/>
              </a:rPr>
              <a:t>MOV  </a:t>
            </a:r>
            <a:r>
              <a:rPr sz="800" spc="-114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00" spc="-80" dirty="0" smtClean="0">
                <a:solidFill>
                  <a:srgbClr val="5E5E5E"/>
                </a:solidFill>
                <a:latin typeface="Arial"/>
                <a:cs typeface="Arial"/>
              </a:rPr>
              <a:t>AX</a:t>
            </a:r>
            <a:r>
              <a:rPr sz="800" spc="-13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-50" dirty="0" smtClean="0">
                <a:solidFill>
                  <a:srgbClr val="9C9C9C"/>
                </a:solidFill>
                <a:latin typeface="Arial"/>
                <a:cs typeface="Arial"/>
              </a:rPr>
              <a:t>,</a:t>
            </a:r>
            <a:r>
              <a:rPr sz="800" spc="-35" dirty="0" smtClean="0">
                <a:solidFill>
                  <a:srgbClr val="5E5E5E"/>
                </a:solidFill>
                <a:latin typeface="Arial"/>
                <a:cs typeface="Arial"/>
              </a:rPr>
              <a:t>BX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35434" y="1346453"/>
            <a:ext cx="397510" cy="19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555"/>
              </a:lnSpc>
            </a:pPr>
            <a:r>
              <a:rPr sz="2025" spc="-2565" baseline="10288" dirty="0" smtClean="0">
                <a:solidFill>
                  <a:srgbClr val="747474"/>
                </a:solidFill>
                <a:latin typeface="Times New Roman"/>
                <a:cs typeface="Times New Roman"/>
              </a:rPr>
              <a:t>"</a:t>
            </a:r>
            <a:r>
              <a:rPr sz="550" spc="20" dirty="0" smtClean="0">
                <a:solidFill>
                  <a:srgbClr val="5E5E5E"/>
                </a:solidFill>
                <a:latin typeface="Arial"/>
                <a:cs typeface="Arial"/>
              </a:rPr>
              <a:t>8J( </a:t>
            </a:r>
            <a:r>
              <a:rPr sz="550" spc="-1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25" spc="412" baseline="10288" dirty="0" smtClean="0">
                <a:solidFill>
                  <a:srgbClr val="747474"/>
                </a:solidFill>
                <a:latin typeface="Times New Roman"/>
                <a:cs typeface="Times New Roman"/>
              </a:rPr>
              <a:t>'</a:t>
            </a:r>
            <a:endParaRPr sz="2025" baseline="10288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25359" y="1456435"/>
            <a:ext cx="129539" cy="119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spc="-100" dirty="0" smtClean="0">
                <a:solidFill>
                  <a:srgbClr val="5E5E5E"/>
                </a:solidFill>
                <a:latin typeface="Times New Roman"/>
                <a:cs typeface="Times New Roman"/>
              </a:rPr>
              <a:t>AX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83511" y="1873503"/>
            <a:ext cx="484505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330" dirty="0" smtClean="0">
                <a:solidFill>
                  <a:srgbClr val="494949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04235" y="1879853"/>
            <a:ext cx="658495" cy="126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-15" dirty="0" smtClean="0">
                <a:solidFill>
                  <a:srgbClr val="494949"/>
                </a:solidFill>
                <a:latin typeface="Arial"/>
                <a:cs typeface="Arial"/>
              </a:rPr>
              <a:t>MOV  </a:t>
            </a:r>
            <a:r>
              <a:rPr sz="750" spc="-8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750" spc="40" dirty="0" smtClean="0">
                <a:solidFill>
                  <a:srgbClr val="5E5E5E"/>
                </a:solidFill>
                <a:latin typeface="Arial"/>
                <a:cs typeface="Arial"/>
              </a:rPr>
              <a:t>C</a:t>
            </a:r>
            <a:r>
              <a:rPr sz="750" spc="-50" dirty="0" smtClean="0">
                <a:solidFill>
                  <a:srgbClr val="5E5E5E"/>
                </a:solidFill>
                <a:latin typeface="Arial"/>
                <a:cs typeface="Arial"/>
              </a:rPr>
              <a:t>H</a:t>
            </a:r>
            <a:r>
              <a:rPr sz="750" spc="0" dirty="0" smtClean="0">
                <a:solidFill>
                  <a:srgbClr val="878787"/>
                </a:solidFill>
                <a:latin typeface="Arial"/>
                <a:cs typeface="Arial"/>
              </a:rPr>
              <a:t>,</a:t>
            </a:r>
            <a:r>
              <a:rPr sz="750" spc="-35" dirty="0" smtClean="0">
                <a:solidFill>
                  <a:srgbClr val="5E5E5E"/>
                </a:solidFill>
                <a:latin typeface="Arial"/>
                <a:cs typeface="Arial"/>
              </a:rPr>
              <a:t>31</a:t>
            </a:r>
            <a:r>
              <a:rPr sz="750" spc="-20" dirty="0" smtClean="0">
                <a:solidFill>
                  <a:srgbClr val="5E5E5E"/>
                </a:solidFill>
                <a:latin typeface="Arial"/>
                <a:cs typeface="Arial"/>
              </a:rPr>
              <a:t>\</a:t>
            </a:r>
            <a:r>
              <a:rPr sz="750" spc="-45" dirty="0" smtClean="0">
                <a:solidFill>
                  <a:srgbClr val="5E5E5E"/>
                </a:solidFill>
                <a:latin typeface="Arial"/>
                <a:cs typeface="Arial"/>
              </a:rPr>
              <a:t>H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20788" y="1950211"/>
            <a:ext cx="154305" cy="118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dirty="0" smtClean="0">
                <a:solidFill>
                  <a:srgbClr val="747474"/>
                </a:solidFill>
                <a:latin typeface="Arial"/>
                <a:cs typeface="Arial"/>
              </a:rPr>
              <a:t>CH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31083" y="2376423"/>
            <a:ext cx="777875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i="1" spc="5" dirty="0" smtClean="0">
                <a:solidFill>
                  <a:srgbClr val="494949"/>
                </a:solidFill>
                <a:latin typeface="Times New Roman"/>
                <a:cs typeface="Times New Roman"/>
              </a:rPr>
              <a:t>t.A</a:t>
            </a:r>
            <a:r>
              <a:rPr sz="650" i="1" spc="15" dirty="0" smtClean="0">
                <a:solidFill>
                  <a:srgbClr val="494949"/>
                </a:solidFill>
                <a:latin typeface="Times New Roman"/>
                <a:cs typeface="Times New Roman"/>
              </a:rPr>
              <a:t>(W   </a:t>
            </a:r>
            <a:r>
              <a:rPr sz="650" i="1" spc="45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800" spc="-35" dirty="0" smtClean="0">
                <a:solidFill>
                  <a:srgbClr val="5E5E5E"/>
                </a:solidFill>
                <a:latin typeface="Times New Roman"/>
                <a:cs typeface="Times New Roman"/>
              </a:rPr>
              <a:t>(</a:t>
            </a:r>
            <a:r>
              <a:rPr sz="800" spc="-60" dirty="0" smtClean="0">
                <a:solidFill>
                  <a:srgbClr val="5E5E5E"/>
                </a:solidFill>
                <a:latin typeface="Times New Roman"/>
                <a:cs typeface="Times New Roman"/>
              </a:rPr>
              <a:t>1Z34H</a:t>
            </a:r>
            <a:r>
              <a:rPr sz="800" spc="-50" dirty="0" smtClean="0">
                <a:solidFill>
                  <a:srgbClr val="5E5E5E"/>
                </a:solidFill>
                <a:latin typeface="Times New Roman"/>
                <a:cs typeface="Times New Roman"/>
              </a:rPr>
              <a:t>).AX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07255" y="2343403"/>
            <a:ext cx="322580" cy="19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700" spc="-25" dirty="0" smtClean="0">
                <a:solidFill>
                  <a:srgbClr val="747474"/>
                </a:solidFill>
                <a:latin typeface="Arial"/>
                <a:cs typeface="Arial"/>
              </a:rPr>
              <a:t>Allge!OI</a:t>
            </a:r>
            <a:endParaRPr sz="700">
              <a:latin typeface="Arial"/>
              <a:cs typeface="Arial"/>
            </a:endParaRPr>
          </a:p>
          <a:p>
            <a:pPr marL="635" algn="ctr">
              <a:lnSpc>
                <a:spcPts val="620"/>
              </a:lnSpc>
            </a:pPr>
            <a:r>
              <a:rPr sz="550" spc="5" dirty="0" smtClean="0">
                <a:solidFill>
                  <a:srgbClr val="5E5E5E"/>
                </a:solidFill>
                <a:latin typeface="Arial"/>
                <a:cs typeface="Arial"/>
              </a:rPr>
              <a:t>All(</a:t>
            </a:r>
            <a:endParaRPr sz="5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01615" y="2343403"/>
            <a:ext cx="432434" cy="118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19100" algn="l"/>
              </a:tabLst>
            </a:pPr>
            <a:r>
              <a:rPr sz="700" u="sng" spc="-5" dirty="0" smtClean="0">
                <a:solidFill>
                  <a:srgbClr val="747474"/>
                </a:solidFill>
                <a:latin typeface="Arial"/>
                <a:cs typeface="Arial"/>
              </a:rPr>
              <a:t> 	</a:t>
            </a:r>
            <a:endParaRPr sz="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86832" y="2380996"/>
            <a:ext cx="877569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700" spc="455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700" spc="5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700" spc="60" dirty="0" smtClean="0">
                <a:solidFill>
                  <a:srgbClr val="5E5E5E"/>
                </a:solidFill>
                <a:latin typeface="Arial"/>
                <a:cs typeface="Arial"/>
              </a:rPr>
              <a:t>OS</a:t>
            </a:r>
            <a:r>
              <a:rPr sz="700" spc="-4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700" spc="90" dirty="0" smtClean="0">
                <a:solidFill>
                  <a:srgbClr val="878787"/>
                </a:solidFill>
                <a:latin typeface="Arial"/>
                <a:cs typeface="Arial"/>
              </a:rPr>
              <a:t>.,</a:t>
            </a:r>
            <a:r>
              <a:rPr sz="700" spc="-125" dirty="0" smtClean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800" spc="-30" dirty="0" smtClean="0">
                <a:solidFill>
                  <a:srgbClr val="494949"/>
                </a:solidFill>
                <a:latin typeface="Times New Roman"/>
                <a:cs typeface="Times New Roman"/>
              </a:rPr>
              <a:t>10H</a:t>
            </a:r>
            <a:r>
              <a:rPr sz="800" spc="-55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800" spc="225" dirty="0" smtClean="0">
                <a:solidFill>
                  <a:srgbClr val="5E5E5E"/>
                </a:solidFill>
                <a:latin typeface="Times New Roman"/>
                <a:cs typeface="Times New Roman"/>
              </a:rPr>
              <a:t>•</a:t>
            </a:r>
            <a:r>
              <a:rPr sz="800" spc="-65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00" spc="-90" dirty="0" smtClean="0">
                <a:solidFill>
                  <a:srgbClr val="494949"/>
                </a:solidFill>
                <a:latin typeface="Arial"/>
                <a:cs typeface="Arial"/>
              </a:rPr>
              <a:t>O</a:t>
            </a:r>
            <a:r>
              <a:rPr sz="800" spc="-25" dirty="0" smtClean="0">
                <a:solidFill>
                  <a:srgbClr val="747474"/>
                </a:solidFill>
                <a:latin typeface="Arial"/>
                <a:cs typeface="Arial"/>
              </a:rPr>
              <a:t>ISP</a:t>
            </a:r>
            <a:endParaRPr sz="800">
              <a:latin typeface="Arial"/>
              <a:cs typeface="Arial"/>
            </a:endParaRPr>
          </a:p>
          <a:p>
            <a:pPr marL="62230" algn="ctr">
              <a:lnSpc>
                <a:spcPts val="830"/>
              </a:lnSpc>
            </a:pPr>
            <a:r>
              <a:rPr sz="800" spc="-15" dirty="0" smtClean="0">
                <a:solidFill>
                  <a:srgbClr val="494949"/>
                </a:solidFill>
                <a:latin typeface="Times New Roman"/>
                <a:cs typeface="Times New Roman"/>
              </a:rPr>
              <a:t>1000011.-</a:t>
            </a:r>
            <a:r>
              <a:rPr sz="800" spc="15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800" spc="-55" dirty="0" smtClean="0">
                <a:solidFill>
                  <a:srgbClr val="5E5E5E"/>
                </a:solidFill>
                <a:latin typeface="Times New Roman"/>
                <a:cs typeface="Times New Roman"/>
              </a:rPr>
              <a:t>12:34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69328" y="2334259"/>
            <a:ext cx="596900" cy="268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020" algn="ctr">
              <a:lnSpc>
                <a:spcPct val="100000"/>
              </a:lnSpc>
            </a:pPr>
            <a:r>
              <a:rPr sz="700" spc="-165" dirty="0" smtClean="0">
                <a:solidFill>
                  <a:srgbClr val="5E5E5E"/>
                </a:solidFill>
                <a:latin typeface="Times New Roman"/>
                <a:cs typeface="Times New Roman"/>
              </a:rPr>
              <a:t>M41mCHY</a:t>
            </a:r>
            <a:endParaRPr sz="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  <a:tabLst>
                <a:tab pos="168910" algn="l"/>
                <a:tab pos="570865" algn="l"/>
              </a:tabLst>
            </a:pPr>
            <a:r>
              <a:rPr sz="650" u="sng" dirty="0" smtClean="0">
                <a:solidFill>
                  <a:srgbClr val="878787"/>
                </a:solidFill>
                <a:latin typeface="Times New Roman"/>
                <a:cs typeface="Times New Roman"/>
              </a:rPr>
              <a:t> 	</a:t>
            </a:r>
            <a:r>
              <a:rPr sz="650" u="sng" spc="30" dirty="0" smtClean="0">
                <a:solidFill>
                  <a:srgbClr val="878787"/>
                </a:solidFill>
                <a:latin typeface="Times New Roman"/>
                <a:cs typeface="Times New Roman"/>
              </a:rPr>
              <a:t>1</a:t>
            </a:r>
            <a:r>
              <a:rPr sz="650" u="sng" spc="-15" dirty="0" smtClean="0">
                <a:solidFill>
                  <a:srgbClr val="5E5E5E"/>
                </a:solidFill>
                <a:latin typeface="Times New Roman"/>
                <a:cs typeface="Times New Roman"/>
              </a:rPr>
              <a:t>123AH 	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82927" y="2893059"/>
            <a:ext cx="692150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 smtClean="0">
                <a:solidFill>
                  <a:srgbClr val="5E5E5E"/>
                </a:solidFill>
                <a:latin typeface="Times New Roman"/>
                <a:cs typeface="Times New Roman"/>
              </a:rPr>
              <a:t>Rogi</a:t>
            </a:r>
            <a:r>
              <a:rPr sz="800" spc="10" dirty="0" smtClean="0">
                <a:solidFill>
                  <a:srgbClr val="5E5E5E"/>
                </a:solidFill>
                <a:latin typeface="Times New Roman"/>
                <a:cs typeface="Times New Roman"/>
              </a:rPr>
              <a:t> let </a:t>
            </a:r>
            <a:r>
              <a:rPr sz="750" spc="85" dirty="0" smtClean="0">
                <a:solidFill>
                  <a:srgbClr val="5E5E5E"/>
                </a:solidFill>
                <a:latin typeface="Arial"/>
                <a:cs typeface="Arial"/>
              </a:rPr>
              <a:t>indlt«</a:t>
            </a:r>
            <a:endParaRPr sz="7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04235" y="2893059"/>
            <a:ext cx="64452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45" dirty="0" smtClean="0">
                <a:solidFill>
                  <a:srgbClr val="5E5E5E"/>
                </a:solidFill>
                <a:latin typeface="Arial"/>
                <a:cs typeface="Arial"/>
              </a:rPr>
              <a:t>OOV  </a:t>
            </a:r>
            <a:r>
              <a:rPr sz="800" spc="-10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-20" dirty="0" smtClean="0">
                <a:solidFill>
                  <a:srgbClr val="747474"/>
                </a:solidFill>
                <a:latin typeface="Arial"/>
                <a:cs typeface="Arial"/>
              </a:rPr>
              <a:t>(</a:t>
            </a:r>
            <a:r>
              <a:rPr sz="800" spc="-15" dirty="0" smtClean="0">
                <a:solidFill>
                  <a:srgbClr val="494949"/>
                </a:solidFill>
                <a:latin typeface="Arial"/>
                <a:cs typeface="Arial"/>
              </a:rPr>
              <a:t>BX</a:t>
            </a:r>
            <a:r>
              <a:rPr sz="800" spc="-60" dirty="0" smtClean="0">
                <a:solidFill>
                  <a:srgbClr val="494949"/>
                </a:solidFill>
                <a:latin typeface="Arial"/>
                <a:cs typeface="Arial"/>
              </a:rPr>
              <a:t>]</a:t>
            </a:r>
            <a:r>
              <a:rPr sz="800" spc="-120" dirty="0" smtClean="0">
                <a:solidFill>
                  <a:srgbClr val="878787"/>
                </a:solidFill>
                <a:latin typeface="Arial"/>
                <a:cs typeface="Arial"/>
              </a:rPr>
              <a:t>,</a:t>
            </a:r>
            <a:r>
              <a:rPr sz="800" spc="-15" dirty="0" smtClean="0">
                <a:solidFill>
                  <a:srgbClr val="5E5E5E"/>
                </a:solidFill>
                <a:latin typeface="Arial"/>
                <a:cs typeface="Arial"/>
              </a:rPr>
              <a:t>OL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07255" y="2874771"/>
            <a:ext cx="32194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905"/>
              </a:lnSpc>
            </a:pPr>
            <a:r>
              <a:rPr sz="800" spc="-120" dirty="0" smtClean="0">
                <a:solidFill>
                  <a:srgbClr val="747474"/>
                </a:solidFill>
                <a:latin typeface="Arial"/>
                <a:cs typeface="Arial"/>
              </a:rPr>
              <a:t>AcQostcf</a:t>
            </a:r>
            <a:endParaRPr sz="800">
              <a:latin typeface="Arial"/>
              <a:cs typeface="Arial"/>
            </a:endParaRPr>
          </a:p>
          <a:p>
            <a:pPr marL="16510" algn="ctr">
              <a:lnSpc>
                <a:spcPts val="650"/>
              </a:lnSpc>
            </a:pPr>
            <a:r>
              <a:rPr sz="700" spc="-45" dirty="0" smtClean="0">
                <a:solidFill>
                  <a:srgbClr val="5E5E5E"/>
                </a:solidFill>
                <a:latin typeface="Times New Roman"/>
                <a:cs typeface="Times New Roman"/>
              </a:rPr>
              <a:t>CL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01615" y="2836671"/>
            <a:ext cx="708025" cy="247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9285" algn="l"/>
              </a:tabLst>
            </a:pPr>
            <a:r>
              <a:rPr sz="800" u="sng" spc="-5" dirty="0" smtClean="0">
                <a:solidFill>
                  <a:srgbClr val="747474"/>
                </a:solidFill>
                <a:latin typeface="Arial"/>
                <a:cs typeface="Arial"/>
              </a:rPr>
              <a:t> 	</a:t>
            </a:r>
            <a:r>
              <a:rPr sz="1650" spc="-135" baseline="-27777" dirty="0" smtClean="0">
                <a:solidFill>
                  <a:srgbClr val="262626"/>
                </a:solidFill>
                <a:latin typeface="Arial"/>
                <a:cs typeface="Arial"/>
              </a:rPr>
              <a:t>•</a:t>
            </a:r>
            <a:endParaRPr sz="1650" baseline="-27777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74284" y="2909570"/>
            <a:ext cx="715010" cy="2336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450">
              <a:lnSpc>
                <a:spcPts val="955"/>
              </a:lnSpc>
            </a:pPr>
            <a:r>
              <a:rPr sz="850" spc="-114" dirty="0" smtClean="0">
                <a:solidFill>
                  <a:srgbClr val="5E5E5E"/>
                </a:solidFill>
                <a:latin typeface="Arial"/>
                <a:cs typeface="Arial"/>
              </a:rPr>
              <a:t>OS</a:t>
            </a:r>
            <a:r>
              <a:rPr sz="850" spc="-7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50" spc="-25" dirty="0" smtClean="0">
                <a:solidFill>
                  <a:srgbClr val="878787"/>
                </a:solidFill>
                <a:latin typeface="Arial"/>
                <a:cs typeface="Arial"/>
              </a:rPr>
              <a:t>"'</a:t>
            </a:r>
            <a:r>
              <a:rPr sz="850" spc="60" dirty="0" smtClean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800" spc="-190" dirty="0" smtClean="0">
                <a:solidFill>
                  <a:srgbClr val="363636"/>
                </a:solidFill>
                <a:latin typeface="Times New Roman"/>
                <a:cs typeface="Times New Roman"/>
              </a:rPr>
              <a:t>1</a:t>
            </a:r>
            <a:r>
              <a:rPr sz="800" spc="-125" dirty="0" smtClean="0">
                <a:solidFill>
                  <a:srgbClr val="5E5E5E"/>
                </a:solidFill>
                <a:latin typeface="Times New Roman"/>
                <a:cs typeface="Times New Roman"/>
              </a:rPr>
              <a:t>C1-i</a:t>
            </a:r>
            <a:r>
              <a:rPr sz="800" spc="10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00" spc="365" dirty="0" smtClean="0">
                <a:solidFill>
                  <a:srgbClr val="5E5E5E"/>
                </a:solidFill>
                <a:latin typeface="Times New Roman"/>
                <a:cs typeface="Times New Roman"/>
              </a:rPr>
              <a:t>•</a:t>
            </a:r>
            <a:r>
              <a:rPr sz="800" spc="-125" dirty="0" smtClean="0">
                <a:solidFill>
                  <a:srgbClr val="5E5E5E"/>
                </a:solidFill>
                <a:latin typeface="Arial"/>
                <a:cs typeface="Arial"/>
              </a:rPr>
              <a:t>W&lt;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785"/>
              </a:lnSpc>
            </a:pPr>
            <a:r>
              <a:rPr sz="650" spc="-40" dirty="0" smtClean="0">
                <a:solidFill>
                  <a:srgbClr val="494949"/>
                </a:solidFill>
                <a:latin typeface="Times New Roman"/>
                <a:cs typeface="Times New Roman"/>
              </a:rPr>
              <a:t>1</a:t>
            </a:r>
            <a:r>
              <a:rPr sz="850" spc="-180" dirty="0" smtClean="0">
                <a:solidFill>
                  <a:srgbClr val="5E5E5E"/>
                </a:solidFill>
                <a:latin typeface="Times New Roman"/>
                <a:cs typeface="Times New Roman"/>
              </a:rPr>
              <a:t>OOOOH</a:t>
            </a:r>
            <a:r>
              <a:rPr sz="850" spc="-20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50" spc="310" dirty="0" smtClean="0">
                <a:solidFill>
                  <a:srgbClr val="5E5E5E"/>
                </a:solidFill>
                <a:latin typeface="Times New Roman"/>
                <a:cs typeface="Times New Roman"/>
              </a:rPr>
              <a:t>•</a:t>
            </a:r>
            <a:r>
              <a:rPr sz="850" spc="-35" dirty="0" smtClean="0">
                <a:solidFill>
                  <a:srgbClr val="5E5E5E"/>
                </a:solidFill>
                <a:latin typeface="Times New Roman"/>
                <a:cs typeface="Times New Roman"/>
              </a:rPr>
              <a:t>0300H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069328" y="2928620"/>
            <a:ext cx="59690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610" algn="ctr">
              <a:lnSpc>
                <a:spcPts val="735"/>
              </a:lnSpc>
            </a:pPr>
            <a:r>
              <a:rPr sz="700" spc="-25" dirty="0" smtClean="0">
                <a:solidFill>
                  <a:srgbClr val="747474"/>
                </a:solidFill>
                <a:latin typeface="Arial"/>
                <a:cs typeface="Arial"/>
              </a:rPr>
              <a:t>ldareLS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700"/>
              </a:lnSpc>
              <a:tabLst>
                <a:tab pos="174625" algn="l"/>
                <a:tab pos="570865" algn="l"/>
              </a:tabLst>
            </a:pPr>
            <a:r>
              <a:rPr sz="800" u="heavy" spc="-5" dirty="0" smtClean="0">
                <a:solidFill>
                  <a:srgbClr val="5E5E5E"/>
                </a:solidFill>
                <a:latin typeface="Arial"/>
                <a:cs typeface="Arial"/>
              </a:rPr>
              <a:t> 	</a:t>
            </a:r>
            <a:r>
              <a:rPr sz="800" u="heavy" spc="-254" dirty="0" smtClean="0">
                <a:solidFill>
                  <a:srgbClr val="5E5E5E"/>
                </a:solidFill>
                <a:latin typeface="Arial"/>
                <a:cs typeface="Arial"/>
              </a:rPr>
              <a:t>I</a:t>
            </a:r>
            <a:r>
              <a:rPr sz="800" u="heavy" spc="6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550" u="heavy" spc="-25" dirty="0" smtClean="0">
                <a:solidFill>
                  <a:srgbClr val="747474"/>
                </a:solidFill>
                <a:latin typeface="Arial"/>
                <a:cs typeface="Arial"/>
              </a:rPr>
              <a:t>o.'lO</a:t>
            </a:r>
            <a:r>
              <a:rPr sz="550" u="heavy" spc="-20" dirty="0" smtClean="0">
                <a:solidFill>
                  <a:srgbClr val="747474"/>
                </a:solidFill>
                <a:latin typeface="Arial"/>
                <a:cs typeface="Arial"/>
              </a:rPr>
              <a:t>()</a:t>
            </a:r>
            <a:r>
              <a:rPr sz="550" u="heavy" spc="-35" dirty="0" smtClean="0">
                <a:solidFill>
                  <a:srgbClr val="747474"/>
                </a:solidFill>
                <a:latin typeface="Arial"/>
                <a:cs typeface="Arial"/>
              </a:rPr>
              <a:t>o4</a:t>
            </a:r>
            <a:r>
              <a:rPr sz="550" u="heavy" spc="-5" dirty="0" smtClean="0">
                <a:solidFill>
                  <a:srgbClr val="747474"/>
                </a:solidFill>
                <a:latin typeface="Arial"/>
                <a:cs typeface="Arial"/>
              </a:rPr>
              <a:t> 	</a:t>
            </a:r>
            <a:endParaRPr sz="5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82927" y="3436111"/>
            <a:ext cx="681355" cy="118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spc="10" dirty="0" smtClean="0">
                <a:solidFill>
                  <a:srgbClr val="5E5E5E"/>
                </a:solidFill>
                <a:latin typeface="Arial"/>
                <a:cs typeface="Arial"/>
              </a:rPr>
              <a:t>&amp;..e1Jiu:p'indux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31083" y="3434334"/>
            <a:ext cx="793750" cy="126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-15" dirty="0" smtClean="0">
                <a:solidFill>
                  <a:srgbClr val="494949"/>
                </a:solidFill>
                <a:latin typeface="Arial"/>
                <a:cs typeface="Arial"/>
              </a:rPr>
              <a:t>MOV  </a:t>
            </a:r>
            <a:r>
              <a:rPr sz="750" spc="-5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750" spc="60" dirty="0" smtClean="0">
                <a:solidFill>
                  <a:srgbClr val="5E5E5E"/>
                </a:solidFill>
                <a:latin typeface="Arial"/>
                <a:cs typeface="Arial"/>
              </a:rPr>
              <a:t>[BX.si</a:t>
            </a:r>
            <a:r>
              <a:rPr sz="750" spc="-45" dirty="0" smtClean="0">
                <a:solidFill>
                  <a:srgbClr val="5E5E5E"/>
                </a:solidFill>
                <a:latin typeface="Arial"/>
                <a:cs typeface="Arial"/>
              </a:rPr>
              <a:t>]</a:t>
            </a:r>
            <a:r>
              <a:rPr sz="750" spc="-105" dirty="0" smtClean="0">
                <a:solidFill>
                  <a:srgbClr val="9C9C9C"/>
                </a:solidFill>
                <a:latin typeface="Arial"/>
                <a:cs typeface="Arial"/>
              </a:rPr>
              <a:t>,</a:t>
            </a:r>
            <a:r>
              <a:rPr sz="750" spc="35" dirty="0" smtClean="0">
                <a:solidFill>
                  <a:srgbClr val="5E5E5E"/>
                </a:solidFill>
                <a:latin typeface="Arial"/>
                <a:cs typeface="Arial"/>
              </a:rPr>
              <a:t>BP</a:t>
            </a:r>
            <a:endParaRPr sz="7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54042" y="3421379"/>
            <a:ext cx="27940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00"/>
              </a:lnSpc>
            </a:pPr>
            <a:r>
              <a:rPr sz="600" spc="245" dirty="0" smtClean="0">
                <a:solidFill>
                  <a:srgbClr val="5E5E5E"/>
                </a:solidFill>
                <a:latin typeface="Arial"/>
                <a:cs typeface="Arial"/>
              </a:rPr>
              <a:t>stor</a:t>
            </a:r>
            <a:endParaRPr sz="600">
              <a:latin typeface="Arial"/>
              <a:cs typeface="Arial"/>
            </a:endParaRPr>
          </a:p>
          <a:p>
            <a:pPr marL="61594">
              <a:lnSpc>
                <a:spcPts val="735"/>
              </a:lnSpc>
            </a:pPr>
            <a:r>
              <a:rPr sz="750" spc="25" dirty="0" smtClean="0">
                <a:solidFill>
                  <a:srgbClr val="747474"/>
                </a:solidFill>
                <a:latin typeface="Arial"/>
                <a:cs typeface="Arial"/>
              </a:rPr>
              <a:t>tiP</a:t>
            </a:r>
            <a:endParaRPr sz="7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01615" y="3421379"/>
            <a:ext cx="432434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19100" algn="l"/>
              </a:tabLst>
            </a:pPr>
            <a:r>
              <a:rPr sz="600" u="sng" spc="-5" dirty="0" smtClean="0">
                <a:solidFill>
                  <a:srgbClr val="5E5E5E"/>
                </a:solidFill>
                <a:latin typeface="Arial"/>
                <a:cs typeface="Arial"/>
              </a:rPr>
              <a:t> 	</a:t>
            </a:r>
            <a:endParaRPr sz="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46267" y="3411728"/>
            <a:ext cx="873760" cy="173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 smtClean="0">
                <a:solidFill>
                  <a:srgbClr val="5E5E5E"/>
                </a:solidFill>
                <a:latin typeface="Courier New"/>
                <a:cs typeface="Courier New"/>
              </a:rPr>
              <a:t>OS</a:t>
            </a:r>
            <a:r>
              <a:rPr sz="1000" spc="105" dirty="0" smtClean="0">
                <a:solidFill>
                  <a:srgbClr val="5E5E5E"/>
                </a:solidFill>
                <a:latin typeface="Courier New"/>
                <a:cs typeface="Courier New"/>
              </a:rPr>
              <a:t> </a:t>
            </a:r>
            <a:r>
              <a:rPr sz="1200" spc="-82" baseline="3472" dirty="0" smtClean="0">
                <a:solidFill>
                  <a:srgbClr val="5E5E5E"/>
                </a:solidFill>
                <a:latin typeface="Times New Roman"/>
                <a:cs typeface="Times New Roman"/>
              </a:rPr>
              <a:t>IOH</a:t>
            </a:r>
            <a:r>
              <a:rPr sz="1200" spc="67" baseline="3472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1200" spc="89" baseline="3472" dirty="0" smtClean="0">
                <a:solidFill>
                  <a:srgbClr val="5E5E5E"/>
                </a:solidFill>
                <a:latin typeface="Arial"/>
                <a:cs typeface="Arial"/>
              </a:rPr>
              <a:t>.-BX+</a:t>
            </a:r>
            <a:r>
              <a:rPr sz="1200" spc="-7" baseline="3472" dirty="0" smtClean="0">
                <a:solidFill>
                  <a:srgbClr val="5E5E5E"/>
                </a:solidFill>
                <a:latin typeface="Arial"/>
                <a:cs typeface="Arial"/>
              </a:rPr>
              <a:t>S</a:t>
            </a:r>
            <a:r>
              <a:rPr sz="1200" spc="284" baseline="3472" dirty="0" smtClean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endParaRPr sz="1200" baseline="3472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38492" y="3207003"/>
            <a:ext cx="34036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120" dirty="0" smtClean="0">
                <a:solidFill>
                  <a:srgbClr val="5E5E5E"/>
                </a:solidFill>
                <a:latin typeface="Times New Roman"/>
                <a:cs typeface="Times New Roman"/>
              </a:rPr>
              <a:t>..,.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069328" y="3156965"/>
            <a:ext cx="512445" cy="491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46075" algn="l"/>
              </a:tabLst>
            </a:pPr>
            <a:r>
              <a:rPr sz="3150" u="sng" strike="sngStrike" dirty="0" smtClean="0">
                <a:solidFill>
                  <a:srgbClr val="747474"/>
                </a:solidFill>
                <a:latin typeface="Times New Roman"/>
                <a:cs typeface="Times New Roman"/>
              </a:rPr>
              <a:t> 	</a:t>
            </a:r>
            <a:r>
              <a:rPr sz="3150" u="sng" strike="sngStrike" spc="-390" dirty="0" smtClean="0">
                <a:solidFill>
                  <a:srgbClr val="747474"/>
                </a:solidFill>
                <a:latin typeface="Times New Roman"/>
                <a:cs typeface="Times New Roman"/>
              </a:rPr>
              <a:t>...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27396" y="3533140"/>
            <a:ext cx="1096010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25" dirty="0" smtClean="0">
                <a:solidFill>
                  <a:srgbClr val="5E5E5E"/>
                </a:solidFill>
                <a:latin typeface="Times New Roman"/>
                <a:cs typeface="Times New Roman"/>
              </a:rPr>
              <a:t>IOOOOH</a:t>
            </a:r>
            <a:r>
              <a:rPr sz="800" spc="35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750" spc="80" dirty="0" smtClean="0">
                <a:solidFill>
                  <a:srgbClr val="5E5E5E"/>
                </a:solidFill>
                <a:latin typeface="Arial"/>
                <a:cs typeface="Arial"/>
              </a:rPr>
              <a:t>+</a:t>
            </a:r>
            <a:r>
              <a:rPr sz="750" spc="-9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-140" dirty="0" smtClean="0">
                <a:solidFill>
                  <a:srgbClr val="5E5E5E"/>
                </a:solidFill>
                <a:latin typeface="Times New Roman"/>
                <a:cs typeface="Times New Roman"/>
              </a:rPr>
              <a:t>IXJOO</a:t>
            </a:r>
            <a:r>
              <a:rPr sz="800" spc="-60" dirty="0" smtClean="0">
                <a:solidFill>
                  <a:srgbClr val="363636"/>
                </a:solidFill>
                <a:latin typeface="Times New Roman"/>
                <a:cs typeface="Times New Roman"/>
              </a:rPr>
              <a:t>H</a:t>
            </a:r>
            <a:r>
              <a:rPr sz="800" spc="35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700" spc="20" dirty="0" smtClean="0">
                <a:solidFill>
                  <a:srgbClr val="5E5E5E"/>
                </a:solidFill>
                <a:latin typeface="Arial"/>
                <a:cs typeface="Arial"/>
              </a:rPr>
              <a:t>+</a:t>
            </a:r>
            <a:r>
              <a:rPr sz="700" spc="-9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E5E5E"/>
                </a:solidFill>
                <a:latin typeface="Times New Roman"/>
                <a:cs typeface="Times New Roman"/>
              </a:rPr>
              <a:t>0200H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252207" y="3547617"/>
            <a:ext cx="304165" cy="111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spc="-30" dirty="0" smtClean="0">
                <a:solidFill>
                  <a:srgbClr val="5E5E5E"/>
                </a:solidFill>
                <a:latin typeface="Times New Roman"/>
                <a:cs typeface="Times New Roman"/>
              </a:rPr>
              <a:t>1a.o.onH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666097" y="3993133"/>
            <a:ext cx="610235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605" dirty="0" smtClean="0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sz="850" spc="85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00" spc="-50" dirty="0" smtClean="0">
                <a:solidFill>
                  <a:srgbClr val="494949"/>
                </a:solidFill>
                <a:latin typeface="Times New Roman"/>
                <a:cs typeface="Times New Roman"/>
              </a:rPr>
              <a:t>l</a:t>
            </a:r>
            <a:r>
              <a:rPr sz="800" spc="10" dirty="0" smtClean="0">
                <a:solidFill>
                  <a:srgbClr val="747474"/>
                </a:solidFill>
                <a:latin typeface="Times New Roman"/>
                <a:cs typeface="Times New Roman"/>
              </a:rPr>
              <a:t>or</a:t>
            </a:r>
            <a:r>
              <a:rPr sz="800" spc="-65" dirty="0" smtClean="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sz="800" spc="-50" dirty="0" smtClean="0">
                <a:solidFill>
                  <a:srgbClr val="747474"/>
                </a:solidFill>
                <a:latin typeface="Times New Roman"/>
                <a:cs typeface="Times New Roman"/>
              </a:rPr>
              <a:t>ro1</a:t>
            </a:r>
            <a:r>
              <a:rPr sz="800" spc="-30" dirty="0" smtClean="0">
                <a:solidFill>
                  <a:srgbClr val="747474"/>
                </a:solidFill>
                <a:latin typeface="Times New Roman"/>
                <a:cs typeface="Times New Roman"/>
              </a:rPr>
              <a:t>a</a:t>
            </a:r>
            <a:r>
              <a:rPr sz="800" spc="-70" dirty="0" smtClean="0">
                <a:solidFill>
                  <a:srgbClr val="494949"/>
                </a:solidFill>
                <a:latin typeface="Times New Roman"/>
                <a:cs typeface="Times New Roman"/>
              </a:rPr>
              <a:t>1rvo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853944" y="4001261"/>
            <a:ext cx="734695" cy="126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dirty="0" smtClean="0">
                <a:solidFill>
                  <a:srgbClr val="494949"/>
                </a:solidFill>
                <a:latin typeface="Arial"/>
                <a:cs typeface="Arial"/>
              </a:rPr>
              <a:t>MOV  </a:t>
            </a:r>
            <a:r>
              <a:rPr sz="750" spc="-8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750" spc="-20" dirty="0" smtClean="0">
                <a:solidFill>
                  <a:srgbClr val="5E5E5E"/>
                </a:solidFill>
                <a:latin typeface="Arial"/>
                <a:cs typeface="Arial"/>
              </a:rPr>
              <a:t>CL.{BX...t]</a:t>
            </a:r>
            <a:endParaRPr sz="7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051808" y="3953509"/>
            <a:ext cx="647700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35" algn="ctr">
              <a:lnSpc>
                <a:spcPct val="100000"/>
              </a:lnSpc>
            </a:pPr>
            <a:r>
              <a:rPr sz="550" spc="10" dirty="0" smtClean="0">
                <a:solidFill>
                  <a:srgbClr val="5E5E5E"/>
                </a:solidFill>
                <a:latin typeface="Arial"/>
                <a:cs typeface="Arial"/>
              </a:rPr>
              <a:t>MP'I'IOf)</a:t>
            </a:r>
            <a:r>
              <a:rPr sz="550" spc="5" dirty="0" smtClean="0">
                <a:solidFill>
                  <a:srgbClr val="5E5E5E"/>
                </a:solidFill>
                <a:latin typeface="Arial"/>
                <a:cs typeface="Arial"/>
              </a:rPr>
              <a:t>'</a:t>
            </a:r>
            <a:endParaRPr sz="550">
              <a:latin typeface="Arial"/>
              <a:cs typeface="Arial"/>
            </a:endParaRPr>
          </a:p>
          <a:p>
            <a:pPr marL="8890" algn="ctr">
              <a:lnSpc>
                <a:spcPts val="690"/>
              </a:lnSpc>
            </a:pPr>
            <a:r>
              <a:rPr sz="700" spc="120" dirty="0" smtClean="0">
                <a:solidFill>
                  <a:srgbClr val="5E5E5E"/>
                </a:solidFill>
                <a:latin typeface="Arial"/>
                <a:cs typeface="Arial"/>
              </a:rPr>
              <a:t>llddr-</a:t>
            </a:r>
            <a:endParaRPr sz="700">
              <a:latin typeface="Arial"/>
              <a:cs typeface="Arial"/>
            </a:endParaRPr>
          </a:p>
          <a:p>
            <a:pPr marR="0" algn="ctr">
              <a:lnSpc>
                <a:spcPts val="590"/>
              </a:lnSpc>
              <a:tabLst>
                <a:tab pos="177800" algn="l"/>
                <a:tab pos="621665" algn="l"/>
              </a:tabLst>
            </a:pPr>
            <a:r>
              <a:rPr sz="650" u="heavy" dirty="0" smtClean="0">
                <a:solidFill>
                  <a:srgbClr val="747474"/>
                </a:solidFill>
                <a:latin typeface="Times New Roman"/>
                <a:cs typeface="Times New Roman"/>
              </a:rPr>
              <a:t> 	</a:t>
            </a:r>
            <a:r>
              <a:rPr sz="650" u="heavy" spc="-30" dirty="0" smtClean="0">
                <a:solidFill>
                  <a:srgbClr val="747474"/>
                </a:solidFill>
                <a:latin typeface="Times New Roman"/>
                <a:cs typeface="Times New Roman"/>
              </a:rPr>
              <a:t>IOOOlH 	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473700" y="4008628"/>
            <a:ext cx="875665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005">
              <a:lnSpc>
                <a:spcPts val="935"/>
              </a:lnSpc>
            </a:pPr>
            <a:r>
              <a:rPr sz="800" spc="-55" dirty="0" smtClean="0">
                <a:solidFill>
                  <a:srgbClr val="5E5E5E"/>
                </a:solidFill>
                <a:latin typeface="Arial"/>
                <a:cs typeface="Arial"/>
              </a:rPr>
              <a:t>OS</a:t>
            </a:r>
            <a:r>
              <a:rPr sz="800" spc="-6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240" dirty="0" smtClean="0">
                <a:solidFill>
                  <a:srgbClr val="9C9C9C"/>
                </a:solidFill>
                <a:latin typeface="Arial"/>
                <a:cs typeface="Arial"/>
              </a:rPr>
              <a:t>"</a:t>
            </a:r>
            <a:r>
              <a:rPr sz="800" spc="-105" dirty="0" smtClean="0">
                <a:solidFill>
                  <a:srgbClr val="9C9C9C"/>
                </a:solidFill>
                <a:latin typeface="Arial"/>
                <a:cs typeface="Arial"/>
              </a:rPr>
              <a:t> </a:t>
            </a:r>
            <a:r>
              <a:rPr sz="800" spc="-85" dirty="0" smtClean="0">
                <a:solidFill>
                  <a:srgbClr val="5E5E5E"/>
                </a:solidFill>
                <a:latin typeface="Arial"/>
                <a:cs typeface="Arial"/>
              </a:rPr>
              <a:t>1</a:t>
            </a:r>
            <a:r>
              <a:rPr sz="800" spc="-145" dirty="0" smtClean="0">
                <a:solidFill>
                  <a:srgbClr val="5E5E5E"/>
                </a:solidFill>
                <a:latin typeface="Arial"/>
                <a:cs typeface="Arial"/>
              </a:rPr>
              <a:t>OH</a:t>
            </a:r>
            <a:r>
              <a:rPr sz="800" spc="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-40" dirty="0" smtClean="0">
                <a:solidFill>
                  <a:srgbClr val="5E5E5E"/>
                </a:solidFill>
                <a:latin typeface="Arial"/>
                <a:cs typeface="Arial"/>
              </a:rPr>
              <a:t>+</a:t>
            </a:r>
            <a:r>
              <a:rPr sz="800" spc="-8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-55" dirty="0" smtClean="0">
                <a:solidFill>
                  <a:srgbClr val="5E5E5E"/>
                </a:solidFill>
                <a:latin typeface="Arial"/>
                <a:cs typeface="Arial"/>
              </a:rPr>
              <a:t>BX</a:t>
            </a:r>
            <a:r>
              <a:rPr sz="800" spc="3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-40" dirty="0" smtClean="0">
                <a:solidFill>
                  <a:srgbClr val="5E5E5E"/>
                </a:solidFill>
                <a:latin typeface="Arial"/>
                <a:cs typeface="Arial"/>
              </a:rPr>
              <a:t>+</a:t>
            </a:r>
            <a:r>
              <a:rPr sz="800" spc="-8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-10" dirty="0" smtClean="0">
                <a:solidFill>
                  <a:srgbClr val="5E5E5E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780"/>
              </a:lnSpc>
            </a:pPr>
            <a:r>
              <a:rPr sz="800" spc="-160" dirty="0" smtClean="0">
                <a:solidFill>
                  <a:srgbClr val="494949"/>
                </a:solidFill>
                <a:latin typeface="Arial"/>
                <a:cs typeface="Arial"/>
              </a:rPr>
              <a:t>1</a:t>
            </a:r>
            <a:r>
              <a:rPr sz="800" spc="-185" dirty="0" smtClean="0">
                <a:solidFill>
                  <a:srgbClr val="5E5E5E"/>
                </a:solidFill>
                <a:latin typeface="Arial"/>
                <a:cs typeface="Arial"/>
              </a:rPr>
              <a:t>OOOOH  </a:t>
            </a:r>
            <a:r>
              <a:rPr sz="800" spc="10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600" spc="25" dirty="0" smtClean="0">
                <a:solidFill>
                  <a:srgbClr val="5E5E5E"/>
                </a:solidFill>
                <a:latin typeface="Times New Roman"/>
                <a:cs typeface="Times New Roman"/>
              </a:rPr>
              <a:t>CX</a:t>
            </a:r>
            <a:r>
              <a:rPr sz="600" spc="15" dirty="0" smtClean="0">
                <a:solidFill>
                  <a:srgbClr val="5E5E5E"/>
                </a:solidFill>
                <a:latin typeface="Times New Roman"/>
                <a:cs typeface="Times New Roman"/>
              </a:rPr>
              <a:t>)()(H</a:t>
            </a:r>
            <a:r>
              <a:rPr sz="600" spc="-5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600" spc="430" dirty="0" smtClean="0">
                <a:solidFill>
                  <a:srgbClr val="5E5E5E"/>
                </a:solidFill>
                <a:latin typeface="Times New Roman"/>
                <a:cs typeface="Times New Roman"/>
              </a:rPr>
              <a:t>•</a:t>
            </a:r>
            <a:r>
              <a:rPr sz="700" i="1" spc="75" dirty="0" smtClean="0">
                <a:solidFill>
                  <a:srgbClr val="5E5E5E"/>
                </a:solidFill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238492" y="3995673"/>
            <a:ext cx="319405" cy="212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750"/>
              </a:lnSpc>
            </a:pPr>
            <a:r>
              <a:rPr sz="650" spc="-75" dirty="0" smtClean="0">
                <a:solidFill>
                  <a:srgbClr val="5E5E5E"/>
                </a:solidFill>
                <a:latin typeface="Times New Roman"/>
                <a:cs typeface="Times New Roman"/>
              </a:rPr>
              <a:t>AOQISIDI</a:t>
            </a:r>
            <a:endParaRPr sz="650">
              <a:latin typeface="Times New Roman"/>
              <a:cs typeface="Times New Roman"/>
            </a:endParaRPr>
          </a:p>
          <a:p>
            <a:pPr marL="635" algn="ctr">
              <a:lnSpc>
                <a:spcPts val="825"/>
              </a:lnSpc>
            </a:pPr>
            <a:r>
              <a:rPr sz="850" spc="-110" dirty="0" smtClean="0">
                <a:solidFill>
                  <a:srgbClr val="747474"/>
                </a:solidFill>
                <a:latin typeface="Times New Roman"/>
                <a:cs typeface="Times New Roman"/>
              </a:rPr>
              <a:t>CL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13763" y="4573778"/>
            <a:ext cx="102235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85" dirty="0" smtClean="0">
                <a:solidFill>
                  <a:srgbClr val="5E5E5E"/>
                </a:solidFill>
                <a:latin typeface="Arial"/>
                <a:cs typeface="Arial"/>
              </a:rPr>
              <a:t>Due</a:t>
            </a:r>
            <a:r>
              <a:rPr sz="850" spc="-12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190" dirty="0" smtClean="0">
                <a:solidFill>
                  <a:srgbClr val="494949"/>
                </a:solidFill>
                <a:latin typeface="Arial"/>
                <a:cs typeface="Arial"/>
              </a:rPr>
              <a:t>re  </a:t>
            </a:r>
            <a:r>
              <a:rPr sz="800" spc="1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00" spc="240" dirty="0" smtClean="0">
                <a:solidFill>
                  <a:srgbClr val="494949"/>
                </a:solidFill>
                <a:latin typeface="Arial"/>
                <a:cs typeface="Arial"/>
              </a:rPr>
              <a:t>u </a:t>
            </a:r>
            <a:r>
              <a:rPr sz="800" spc="-10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00" spc="175" dirty="0" smtClean="0">
                <a:solidFill>
                  <a:srgbClr val="494949"/>
                </a:solidFill>
                <a:latin typeface="Arial"/>
                <a:cs typeface="Arial"/>
              </a:rPr>
              <a:t>•ndelt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680207" y="4570983"/>
            <a:ext cx="110617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dirty="0" smtClean="0">
                <a:solidFill>
                  <a:srgbClr val="5E5E5E"/>
                </a:solidFill>
                <a:latin typeface="Arial"/>
                <a:cs typeface="Arial"/>
              </a:rPr>
              <a:t>MOV  </a:t>
            </a:r>
            <a:r>
              <a:rPr sz="750" spc="-8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-5" dirty="0" smtClean="0">
                <a:solidFill>
                  <a:srgbClr val="5E5E5E"/>
                </a:solidFill>
                <a:latin typeface="Arial"/>
                <a:cs typeface="Arial"/>
              </a:rPr>
              <a:t>AMAYfWC.S</a:t>
            </a:r>
            <a:r>
              <a:rPr sz="800" spc="-15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180" dirty="0" smtClean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800" spc="10" dirty="0" smtClean="0">
                <a:solidFill>
                  <a:srgbClr val="747474"/>
                </a:solidFill>
                <a:latin typeface="Arial"/>
                <a:cs typeface="Arial"/>
              </a:rPr>
              <a:t>OX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216400" y="4537202"/>
            <a:ext cx="32194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95" dirty="0" smtClean="0">
                <a:solidFill>
                  <a:srgbClr val="747474"/>
                </a:solidFill>
                <a:latin typeface="Arial"/>
                <a:cs typeface="Arial"/>
              </a:rPr>
              <a:t>ReosNr</a:t>
            </a:r>
            <a:endParaRPr sz="8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199379" y="4570983"/>
            <a:ext cx="1475740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175" algn="ctr">
              <a:lnSpc>
                <a:spcPts val="930"/>
              </a:lnSpc>
            </a:pPr>
            <a:r>
              <a:rPr sz="800" spc="-75" dirty="0" smtClean="0">
                <a:solidFill>
                  <a:srgbClr val="494949"/>
                </a:solidFill>
                <a:latin typeface="Arial"/>
                <a:cs typeface="Arial"/>
              </a:rPr>
              <a:t>OS</a:t>
            </a:r>
            <a:r>
              <a:rPr sz="800" spc="-5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00" spc="-80" dirty="0" smtClean="0">
                <a:solidFill>
                  <a:srgbClr val="9C9C9C"/>
                </a:solidFill>
                <a:latin typeface="Arial"/>
                <a:cs typeface="Arial"/>
              </a:rPr>
              <a:t>l&lt; </a:t>
            </a:r>
            <a:r>
              <a:rPr sz="800" spc="-20" dirty="0" smtClean="0">
                <a:solidFill>
                  <a:srgbClr val="494949"/>
                </a:solidFill>
                <a:latin typeface="Arial"/>
                <a:cs typeface="Arial"/>
              </a:rPr>
              <a:t>101</a:t>
            </a:r>
            <a:r>
              <a:rPr sz="800" spc="-6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700" spc="40" dirty="0" smtClean="0">
                <a:solidFill>
                  <a:srgbClr val="5E5E5E"/>
                </a:solidFill>
                <a:latin typeface="Arial"/>
                <a:cs typeface="Arial"/>
              </a:rPr>
              <a:t>+ARRAY</a:t>
            </a:r>
            <a:r>
              <a:rPr sz="700" spc="1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700" spc="254" dirty="0" smtClean="0">
                <a:solidFill>
                  <a:srgbClr val="5E5E5E"/>
                </a:solidFill>
                <a:latin typeface="Arial"/>
                <a:cs typeface="Arial"/>
              </a:rPr>
              <a:t>•</a:t>
            </a:r>
            <a:r>
              <a:rPr sz="700" spc="-5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-55" dirty="0" smtClean="0">
                <a:solidFill>
                  <a:srgbClr val="5E5E5E"/>
                </a:solidFill>
                <a:latin typeface="Arial"/>
                <a:cs typeface="Arial"/>
              </a:rPr>
              <a:t>BX</a:t>
            </a:r>
            <a:r>
              <a:rPr sz="800" spc="3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220" dirty="0" smtClean="0">
                <a:solidFill>
                  <a:srgbClr val="5E5E5E"/>
                </a:solidFill>
                <a:latin typeface="Arial"/>
                <a:cs typeface="Arial"/>
              </a:rPr>
              <a:t>•</a:t>
            </a:r>
            <a:r>
              <a:rPr sz="800" spc="-15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25" dirty="0" smtClean="0">
                <a:solidFill>
                  <a:srgbClr val="747474"/>
                </a:solidFill>
                <a:latin typeface="Arial"/>
                <a:cs typeface="Arial"/>
              </a:rPr>
              <a:t>Sl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830"/>
              </a:lnSpc>
            </a:pPr>
            <a:r>
              <a:rPr sz="800" spc="-65" dirty="0" smtClean="0">
                <a:solidFill>
                  <a:srgbClr val="747474"/>
                </a:solidFill>
                <a:latin typeface="Times New Roman"/>
                <a:cs typeface="Times New Roman"/>
              </a:rPr>
              <a:t>I</a:t>
            </a:r>
            <a:r>
              <a:rPr sz="800" spc="-120" dirty="0" smtClean="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sz="800" spc="-150" dirty="0" smtClean="0">
                <a:solidFill>
                  <a:srgbClr val="5E5E5E"/>
                </a:solidFill>
                <a:latin typeface="Times New Roman"/>
                <a:cs typeface="Times New Roman"/>
              </a:rPr>
              <a:t>OOOOH</a:t>
            </a:r>
            <a:r>
              <a:rPr sz="800" spc="70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00" spc="280" dirty="0" smtClean="0">
                <a:solidFill>
                  <a:srgbClr val="5E5E5E"/>
                </a:solidFill>
                <a:latin typeface="Times New Roman"/>
                <a:cs typeface="Times New Roman"/>
              </a:rPr>
              <a:t>•</a:t>
            </a:r>
            <a:r>
              <a:rPr sz="800" spc="-80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00" spc="-85" dirty="0" smtClean="0">
                <a:solidFill>
                  <a:srgbClr val="5E5E5E"/>
                </a:solidFill>
                <a:latin typeface="Times New Roman"/>
                <a:cs typeface="Times New Roman"/>
              </a:rPr>
              <a:t>IO()OH</a:t>
            </a:r>
            <a:r>
              <a:rPr sz="800" spc="40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00" spc="295" dirty="0" smtClean="0">
                <a:solidFill>
                  <a:srgbClr val="5E5E5E"/>
                </a:solidFill>
                <a:latin typeface="Times New Roman"/>
                <a:cs typeface="Times New Roman"/>
              </a:rPr>
              <a:t>•</a:t>
            </a:r>
            <a:r>
              <a:rPr sz="850" spc="-60" dirty="0" smtClean="0">
                <a:solidFill>
                  <a:srgbClr val="5E5E5E"/>
                </a:solidFill>
                <a:latin typeface="Arial"/>
                <a:cs typeface="Arial"/>
              </a:rPr>
              <a:t>0300H</a:t>
            </a:r>
            <a:r>
              <a:rPr sz="850" spc="-3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50" spc="275" dirty="0" smtClean="0">
                <a:solidFill>
                  <a:srgbClr val="5E5E5E"/>
                </a:solidFill>
                <a:latin typeface="Arial"/>
                <a:cs typeface="Arial"/>
              </a:rPr>
              <a:t>•</a:t>
            </a:r>
            <a:r>
              <a:rPr sz="850" spc="-60" dirty="0" smtClean="0">
                <a:solidFill>
                  <a:srgbClr val="5E5E5E"/>
                </a:solidFill>
                <a:latin typeface="Arial"/>
                <a:cs typeface="Arial"/>
              </a:rPr>
              <a:t>0200H</a:t>
            </a:r>
            <a:endParaRPr sz="8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281544" y="4532376"/>
            <a:ext cx="274320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250" dirty="0" smtClean="0">
                <a:solidFill>
                  <a:srgbClr val="747474"/>
                </a:solidFill>
                <a:latin typeface="Times New Roman"/>
                <a:cs typeface="Times New Roman"/>
              </a:rPr>
              <a:t>()</a:t>
            </a:r>
            <a:r>
              <a:rPr sz="600" spc="290" dirty="0" smtClean="0">
                <a:solidFill>
                  <a:srgbClr val="747474"/>
                </a:solidFill>
                <a:latin typeface="Times New Roman"/>
                <a:cs typeface="Times New Roman"/>
              </a:rPr>
              <a:t>ty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312411" y="4600447"/>
            <a:ext cx="1371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90" dirty="0" smtClean="0">
                <a:solidFill>
                  <a:srgbClr val="5E5E5E"/>
                </a:solidFill>
                <a:latin typeface="Arial"/>
                <a:cs typeface="Arial"/>
              </a:rPr>
              <a:t>ox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238492" y="4182871"/>
            <a:ext cx="314960" cy="800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spc="-130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r>
              <a:rPr sz="6000" spc="-1867" baseline="-20138" dirty="0" smtClean="0">
                <a:solidFill>
                  <a:srgbClr val="5E5E5E"/>
                </a:solidFill>
                <a:latin typeface="Arial"/>
                <a:cs typeface="Arial"/>
              </a:rPr>
              <a:t>·</a:t>
            </a:r>
            <a:r>
              <a:rPr sz="700" spc="-85" dirty="0" smtClean="0">
                <a:solidFill>
                  <a:srgbClr val="747474"/>
                </a:solidFill>
                <a:latin typeface="Arial"/>
                <a:cs typeface="Arial"/>
              </a:rPr>
              <a:t>OC</a:t>
            </a:r>
            <a:r>
              <a:rPr sz="700" spc="-180" dirty="0" smtClean="0">
                <a:solidFill>
                  <a:srgbClr val="747474"/>
                </a:solidFill>
                <a:latin typeface="Arial"/>
                <a:cs typeface="Arial"/>
              </a:rPr>
              <a:t>Y</a:t>
            </a:r>
            <a:r>
              <a:rPr sz="6000" spc="-1852" baseline="-20138" dirty="0" smtClean="0">
                <a:solidFill>
                  <a:srgbClr val="5E5E5E"/>
                </a:solidFill>
                <a:latin typeface="Arial"/>
                <a:cs typeface="Arial"/>
              </a:rPr>
              <a:t>·</a:t>
            </a:r>
            <a:r>
              <a:rPr sz="700" spc="-80" dirty="0" smtClean="0">
                <a:solidFill>
                  <a:srgbClr val="747474"/>
                </a:solidFill>
                <a:latin typeface="Arial"/>
                <a:cs typeface="Arial"/>
              </a:rPr>
              <a:t>US</a:t>
            </a:r>
            <a:endParaRPr sz="7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660651" y="5156200"/>
            <a:ext cx="556260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 smtClean="0">
                <a:solidFill>
                  <a:srgbClr val="5E5E5E"/>
                </a:solidFill>
                <a:latin typeface="Times New Roman"/>
                <a:cs typeface="Times New Roman"/>
              </a:rPr>
              <a:t>Scale&lt;!</a:t>
            </a:r>
            <a:r>
              <a:rPr sz="800" spc="-80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00" spc="-25" dirty="0" smtClean="0">
                <a:solidFill>
                  <a:srgbClr val="5E5E5E"/>
                </a:solidFill>
                <a:latin typeface="Times New Roman"/>
                <a:cs typeface="Times New Roman"/>
              </a:rPr>
              <a:t>Index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703067" y="5142483"/>
            <a:ext cx="105791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45" dirty="0" smtClean="0">
                <a:solidFill>
                  <a:srgbClr val="5E5E5E"/>
                </a:solidFill>
                <a:latin typeface="Arial"/>
                <a:cs typeface="Arial"/>
              </a:rPr>
              <a:t>MOV  </a:t>
            </a:r>
            <a:r>
              <a:rPr sz="800" spc="-7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-45" dirty="0" smtClean="0">
                <a:solidFill>
                  <a:srgbClr val="5E5E5E"/>
                </a:solidFill>
                <a:latin typeface="Arial"/>
                <a:cs typeface="Arial"/>
              </a:rPr>
              <a:t>[EBX+2</a:t>
            </a:r>
            <a:r>
              <a:rPr sz="800" spc="-4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55" dirty="0" smtClean="0">
                <a:solidFill>
                  <a:srgbClr val="747474"/>
                </a:solidFill>
                <a:latin typeface="Arial"/>
                <a:cs typeface="Arial"/>
              </a:rPr>
              <a:t>,</a:t>
            </a:r>
            <a:r>
              <a:rPr sz="800" spc="30" dirty="0" smtClean="0">
                <a:solidFill>
                  <a:srgbClr val="747474"/>
                </a:solidFill>
                <a:latin typeface="Arial"/>
                <a:cs typeface="Arial"/>
              </a:rPr>
              <a:t>.</a:t>
            </a:r>
            <a:r>
              <a:rPr sz="800" spc="-45" dirty="0" smtClean="0">
                <a:solidFill>
                  <a:srgbClr val="5E5E5E"/>
                </a:solidFill>
                <a:latin typeface="Arial"/>
                <a:cs typeface="Arial"/>
              </a:rPr>
              <a:t>ESI</a:t>
            </a:r>
            <a:r>
              <a:rPr sz="800" spc="-25" dirty="0" smtClean="0">
                <a:solidFill>
                  <a:srgbClr val="5E5E5E"/>
                </a:solidFill>
                <a:latin typeface="Arial"/>
                <a:cs typeface="Arial"/>
              </a:rPr>
              <a:t>)</a:t>
            </a:r>
            <a:r>
              <a:rPr sz="800" spc="-45" dirty="0" smtClean="0">
                <a:solidFill>
                  <a:srgbClr val="5E5E5E"/>
                </a:solidFill>
                <a:latin typeface="Arial"/>
                <a:cs typeface="Arial"/>
              </a:rPr>
              <a:t>.AX</a:t>
            </a:r>
            <a:endParaRPr sz="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230115" y="5102352"/>
            <a:ext cx="321945" cy="219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1055"/>
              </a:lnSpc>
            </a:pPr>
            <a:r>
              <a:rPr sz="900" spc="-30" dirty="0" smtClean="0">
                <a:solidFill>
                  <a:srgbClr val="747474"/>
                </a:solidFill>
                <a:latin typeface="Times New Roman"/>
                <a:cs typeface="Times New Roman"/>
              </a:rPr>
              <a:t>Roo*&lt;</a:t>
            </a:r>
            <a:endParaRPr sz="900">
              <a:latin typeface="Times New Roman"/>
              <a:cs typeface="Times New Roman"/>
            </a:endParaRPr>
          </a:p>
          <a:p>
            <a:pPr marR="5715" algn="ctr">
              <a:lnSpc>
                <a:spcPts val="580"/>
              </a:lnSpc>
            </a:pPr>
            <a:r>
              <a:rPr sz="600" spc="20" dirty="0" smtClean="0">
                <a:solidFill>
                  <a:srgbClr val="5E5E5E"/>
                </a:solidFill>
                <a:latin typeface="Arial"/>
                <a:cs typeface="Arial"/>
              </a:rPr>
              <a:t>AX</a:t>
            </a:r>
            <a:endParaRPr sz="6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819903" y="4940300"/>
            <a:ext cx="1699260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  <a:tab pos="579120" algn="l"/>
              </a:tabLst>
            </a:pPr>
            <a:r>
              <a:rPr sz="2500" strike="sngStrike" spc="-10" dirty="0" smtClean="0">
                <a:solidFill>
                  <a:srgbClr val="363636"/>
                </a:solidFill>
                <a:latin typeface="Arial"/>
                <a:cs typeface="Arial"/>
              </a:rPr>
              <a:t> 	</a:t>
            </a:r>
            <a:r>
              <a:rPr sz="2500" strike="sngStrike" spc="-350" dirty="0" smtClean="0">
                <a:solidFill>
                  <a:srgbClr val="363636"/>
                </a:solidFill>
                <a:latin typeface="Arial"/>
                <a:cs typeface="Arial"/>
              </a:rPr>
              <a:t>..</a:t>
            </a:r>
            <a:r>
              <a:rPr sz="2500" spc="-350" dirty="0" smtClean="0">
                <a:solidFill>
                  <a:srgbClr val="363636"/>
                </a:solidFill>
                <a:latin typeface="Arial"/>
                <a:cs typeface="Arial"/>
              </a:rPr>
              <a:t>	</a:t>
            </a:r>
            <a:r>
              <a:rPr sz="1200" spc="-112" baseline="3472" dirty="0" smtClean="0">
                <a:solidFill>
                  <a:srgbClr val="5E5E5E"/>
                </a:solidFill>
                <a:latin typeface="Arial"/>
                <a:cs typeface="Arial"/>
              </a:rPr>
              <a:t>OS</a:t>
            </a:r>
            <a:r>
              <a:rPr sz="1200" spc="-82" baseline="3472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675" spc="104" baseline="6172" dirty="0" smtClean="0">
                <a:solidFill>
                  <a:srgbClr val="9C9C9C"/>
                </a:solidFill>
                <a:latin typeface="Times New Roman"/>
                <a:cs typeface="Times New Roman"/>
              </a:rPr>
              <a:t>)</a:t>
            </a:r>
            <a:r>
              <a:rPr sz="675" spc="82" baseline="6172" dirty="0" smtClean="0">
                <a:solidFill>
                  <a:srgbClr val="9C9C9C"/>
                </a:solidFill>
                <a:latin typeface="Times New Roman"/>
                <a:cs typeface="Times New Roman"/>
              </a:rPr>
              <a:t>t </a:t>
            </a:r>
            <a:r>
              <a:rPr sz="675" spc="22" baseline="6172" dirty="0" smtClean="0">
                <a:solidFill>
                  <a:srgbClr val="9C9C9C"/>
                </a:solidFill>
                <a:latin typeface="Times New Roman"/>
                <a:cs typeface="Times New Roman"/>
              </a:rPr>
              <a:t> </a:t>
            </a:r>
            <a:r>
              <a:rPr sz="1200" spc="-127" baseline="3472" dirty="0" smtClean="0">
                <a:solidFill>
                  <a:srgbClr val="262626"/>
                </a:solidFill>
                <a:latin typeface="Arial"/>
                <a:cs typeface="Arial"/>
              </a:rPr>
              <a:t>1</a:t>
            </a:r>
            <a:r>
              <a:rPr sz="1200" spc="44" baseline="3472" dirty="0" smtClean="0">
                <a:solidFill>
                  <a:srgbClr val="5E5E5E"/>
                </a:solidFill>
                <a:latin typeface="Arial"/>
                <a:cs typeface="Arial"/>
              </a:rPr>
              <a:t>0ti</a:t>
            </a:r>
            <a:r>
              <a:rPr sz="1200" spc="-135" baseline="3472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spc="75" baseline="3472" dirty="0" smtClean="0">
                <a:solidFill>
                  <a:srgbClr val="5E5E5E"/>
                </a:solidFill>
                <a:latin typeface="Arial"/>
                <a:cs typeface="Arial"/>
              </a:rPr>
              <a:t>+</a:t>
            </a:r>
            <a:r>
              <a:rPr sz="1200" spc="-150" baseline="3472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spc="82" baseline="3472" dirty="0" smtClean="0">
                <a:solidFill>
                  <a:srgbClr val="5E5E5E"/>
                </a:solidFill>
                <a:latin typeface="Arial"/>
                <a:cs typeface="Arial"/>
              </a:rPr>
              <a:t>EBX+2</a:t>
            </a:r>
            <a:r>
              <a:rPr sz="1200" spc="-179" baseline="3472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spc="-150" baseline="3472" dirty="0" smtClean="0">
                <a:solidFill>
                  <a:srgbClr val="878787"/>
                </a:solidFill>
                <a:latin typeface="Arial"/>
                <a:cs typeface="Arial"/>
              </a:rPr>
              <a:t>l&lt;</a:t>
            </a:r>
            <a:r>
              <a:rPr sz="1200" spc="-97" baseline="3472" dirty="0" smtClean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200" spc="-22" baseline="3472" dirty="0" smtClean="0">
                <a:solidFill>
                  <a:srgbClr val="5E5E5E"/>
                </a:solidFill>
                <a:latin typeface="Arial"/>
                <a:cs typeface="Arial"/>
              </a:rPr>
              <a:t>ESI</a:t>
            </a:r>
            <a:endParaRPr sz="1200" baseline="3472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078471" y="5099304"/>
            <a:ext cx="588010" cy="27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280" algn="ctr">
              <a:lnSpc>
                <a:spcPct val="100000"/>
              </a:lnSpc>
            </a:pPr>
            <a:r>
              <a:rPr sz="600" spc="200" dirty="0" smtClean="0">
                <a:solidFill>
                  <a:srgbClr val="747474"/>
                </a:solidFill>
                <a:latin typeface="Times New Roman"/>
                <a:cs typeface="Times New Roman"/>
              </a:rPr>
              <a:t>"'-lly</a:t>
            </a:r>
            <a:endParaRPr sz="600">
              <a:latin typeface="Times New Roman"/>
              <a:cs typeface="Times New Roman"/>
            </a:endParaRPr>
          </a:p>
          <a:p>
            <a:pPr marL="71755" algn="ctr">
              <a:lnSpc>
                <a:spcPts val="590"/>
              </a:lnSpc>
            </a:pPr>
            <a:r>
              <a:rPr sz="600" spc="10" dirty="0" smtClean="0">
                <a:solidFill>
                  <a:srgbClr val="747474"/>
                </a:solidFill>
                <a:latin typeface="Arial"/>
                <a:cs typeface="Arial"/>
              </a:rPr>
              <a:t>llllettoss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45"/>
              </a:lnSpc>
              <a:tabLst>
                <a:tab pos="182245" algn="l"/>
                <a:tab pos="561975" algn="l"/>
              </a:tabLst>
            </a:pPr>
            <a:r>
              <a:rPr sz="800" u="sng" dirty="0" smtClean="0">
                <a:solidFill>
                  <a:srgbClr val="494949"/>
                </a:solidFill>
                <a:latin typeface="Times New Roman"/>
                <a:cs typeface="Times New Roman"/>
              </a:rPr>
              <a:t> 	</a:t>
            </a:r>
            <a:r>
              <a:rPr sz="800" u="sng" spc="5" dirty="0" smtClean="0">
                <a:solidFill>
                  <a:srgbClr val="494949"/>
                </a:solidFill>
                <a:latin typeface="Times New Roman"/>
                <a:cs typeface="Times New Roman"/>
              </a:rPr>
              <a:t>lcrnx.l 	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194808" y="5256783"/>
            <a:ext cx="1501775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80" dirty="0" smtClean="0">
                <a:solidFill>
                  <a:srgbClr val="5E5E5E"/>
                </a:solidFill>
                <a:latin typeface="Times New Roman"/>
                <a:cs typeface="Times New Roman"/>
              </a:rPr>
              <a:t>1</a:t>
            </a:r>
            <a:r>
              <a:rPr sz="800" spc="-150" dirty="0" smtClean="0">
                <a:solidFill>
                  <a:srgbClr val="5E5E5E"/>
                </a:solidFill>
                <a:latin typeface="Times New Roman"/>
                <a:cs typeface="Times New Roman"/>
              </a:rPr>
              <a:t>OOOOH </a:t>
            </a:r>
            <a:r>
              <a:rPr sz="800" spc="-90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00" spc="125" dirty="0" smtClean="0">
                <a:solidFill>
                  <a:srgbClr val="363636"/>
                </a:solidFill>
                <a:latin typeface="Times New Roman"/>
                <a:cs typeface="Times New Roman"/>
              </a:rPr>
              <a:t>•</a:t>
            </a:r>
            <a:r>
              <a:rPr sz="800" spc="-105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800" spc="-165" dirty="0" smtClean="0">
                <a:solidFill>
                  <a:srgbClr val="5E5E5E"/>
                </a:solidFill>
                <a:latin typeface="Times New Roman"/>
                <a:cs typeface="Times New Roman"/>
              </a:rPr>
              <a:t>OOOOOOOOH</a:t>
            </a:r>
            <a:r>
              <a:rPr sz="800" spc="85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650" spc="-110" dirty="0" smtClean="0">
                <a:solidFill>
                  <a:srgbClr val="5E5E5E"/>
                </a:solidFill>
                <a:latin typeface="Arial"/>
                <a:cs typeface="Arial"/>
              </a:rPr>
              <a:t>-+</a:t>
            </a:r>
            <a:r>
              <a:rPr sz="650" spc="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-5" dirty="0" smtClean="0">
                <a:solidFill>
                  <a:srgbClr val="5E5E5E"/>
                </a:solidFill>
                <a:latin typeface="Times New Roman"/>
                <a:cs typeface="Times New Roman"/>
              </a:rPr>
              <a:t>00000400H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460751" y="5604255"/>
            <a:ext cx="1052830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-45" dirty="0" smtClean="0">
                <a:solidFill>
                  <a:srgbClr val="5E5E5E"/>
                </a:solidFill>
                <a:latin typeface="Times New Roman"/>
                <a:cs typeface="Times New Roman"/>
              </a:rPr>
              <a:t>No'.G$- </a:t>
            </a:r>
            <a:r>
              <a:rPr sz="750" spc="85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00" spc="-80" dirty="0" smtClean="0">
                <a:solidFill>
                  <a:srgbClr val="5E5E5E"/>
                </a:solidFill>
                <a:latin typeface="Times New Roman"/>
                <a:cs typeface="Times New Roman"/>
              </a:rPr>
              <a:t>1::8X</a:t>
            </a:r>
            <a:r>
              <a:rPr sz="800" spc="-5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00" spc="330" dirty="0" smtClean="0">
                <a:solidFill>
                  <a:srgbClr val="878787"/>
                </a:solidFill>
                <a:latin typeface="Times New Roman"/>
                <a:cs typeface="Times New Roman"/>
              </a:rPr>
              <a:t>•</a:t>
            </a:r>
            <a:r>
              <a:rPr sz="700" spc="-55" dirty="0" smtClean="0">
                <a:solidFill>
                  <a:srgbClr val="5E5E5E"/>
                </a:solidFill>
                <a:latin typeface="Times New Roman"/>
                <a:cs typeface="Times New Roman"/>
              </a:rPr>
              <a:t>()OO()(X)O()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608323" y="5596128"/>
            <a:ext cx="223647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 smtClean="0">
                <a:solidFill>
                  <a:srgbClr val="747474"/>
                </a:solidFill>
                <a:latin typeface="Arial"/>
                <a:cs typeface="Arial"/>
              </a:rPr>
              <a:t>E</a:t>
            </a:r>
            <a:r>
              <a:rPr sz="800" spc="-80" dirty="0" smtClean="0">
                <a:solidFill>
                  <a:srgbClr val="747474"/>
                </a:solidFill>
                <a:latin typeface="Arial"/>
                <a:cs typeface="Arial"/>
              </a:rPr>
              <a:t>S</a:t>
            </a:r>
            <a:r>
              <a:rPr sz="800" spc="170" dirty="0" smtClean="0">
                <a:solidFill>
                  <a:srgbClr val="494949"/>
                </a:solidFill>
                <a:latin typeface="Arial"/>
                <a:cs typeface="Arial"/>
              </a:rPr>
              <a:t>I</a:t>
            </a:r>
            <a:r>
              <a:rPr sz="800" spc="325" dirty="0" smtClean="0">
                <a:solidFill>
                  <a:srgbClr val="878787"/>
                </a:solidFill>
                <a:latin typeface="Arial"/>
                <a:cs typeface="Arial"/>
              </a:rPr>
              <a:t>•</a:t>
            </a:r>
            <a:r>
              <a:rPr sz="900" spc="-100" dirty="0" smtClean="0">
                <a:solidFill>
                  <a:srgbClr val="5E5E5E"/>
                </a:solidFill>
                <a:latin typeface="Arial"/>
                <a:cs typeface="Arial"/>
              </a:rPr>
              <a:t>00000200H.</a:t>
            </a:r>
            <a:r>
              <a:rPr sz="900" spc="-1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50" spc="-55" dirty="0" smtClean="0">
                <a:solidFill>
                  <a:srgbClr val="5E5E5E"/>
                </a:solidFill>
                <a:latin typeface="Times New Roman"/>
                <a:cs typeface="Times New Roman"/>
              </a:rPr>
              <a:t>Ali</a:t>
            </a:r>
            <a:r>
              <a:rPr sz="850" spc="-140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00" spc="-95" dirty="0" smtClean="0">
                <a:solidFill>
                  <a:srgbClr val="5E5E5E"/>
                </a:solidFill>
                <a:latin typeface="Times New Roman"/>
                <a:cs typeface="Times New Roman"/>
              </a:rPr>
              <a:t>RAY'</a:t>
            </a:r>
            <a:r>
              <a:rPr sz="800" spc="-30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00" spc="280" dirty="0" smtClean="0">
                <a:solidFill>
                  <a:srgbClr val="878787"/>
                </a:solidFill>
                <a:latin typeface="Times New Roman"/>
                <a:cs typeface="Times New Roman"/>
              </a:rPr>
              <a:t>•</a:t>
            </a:r>
            <a:r>
              <a:rPr sz="800" spc="-40" dirty="0" smtClean="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sz="800" spc="-80" dirty="0" smtClean="0">
                <a:solidFill>
                  <a:srgbClr val="494949"/>
                </a:solidFill>
                <a:latin typeface="Times New Roman"/>
                <a:cs typeface="Times New Roman"/>
              </a:rPr>
              <a:t>1</a:t>
            </a:r>
            <a:r>
              <a:rPr sz="850" spc="-145" dirty="0" smtClean="0">
                <a:solidFill>
                  <a:srgbClr val="5E5E5E"/>
                </a:solidFill>
                <a:latin typeface="Arial"/>
                <a:cs typeface="Arial"/>
              </a:rPr>
              <a:t>OOOti </a:t>
            </a:r>
            <a:r>
              <a:rPr sz="850" spc="-60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70" dirty="0" smtClean="0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r>
              <a:rPr sz="800" spc="-70" dirty="0" smtClean="0">
                <a:solidFill>
                  <a:srgbClr val="5E5E5E"/>
                </a:solidFill>
                <a:latin typeface="Times New Roman"/>
                <a:cs typeface="Times New Roman"/>
              </a:rPr>
              <a:t>nO</a:t>
            </a:r>
            <a:r>
              <a:rPr sz="800" spc="-35" dirty="0" smtClean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800" spc="-55" dirty="0" smtClean="0">
                <a:solidFill>
                  <a:srgbClr val="5E5E5E"/>
                </a:solidFill>
                <a:latin typeface="Arial"/>
                <a:cs typeface="Arial"/>
              </a:rPr>
              <a:t>OS</a:t>
            </a:r>
            <a:r>
              <a:rPr sz="800" spc="-65" dirty="0" smtClean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spc="270" dirty="0" smtClean="0">
                <a:solidFill>
                  <a:srgbClr val="878787"/>
                </a:solidFill>
                <a:latin typeface="Arial"/>
                <a:cs typeface="Arial"/>
              </a:rPr>
              <a:t>•</a:t>
            </a:r>
            <a:r>
              <a:rPr sz="800" spc="-60" dirty="0" smtClean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800" spc="-40" dirty="0" smtClean="0">
                <a:solidFill>
                  <a:srgbClr val="747474"/>
                </a:solidFill>
                <a:latin typeface="Times New Roman"/>
                <a:cs typeface="Times New Roman"/>
              </a:rPr>
              <a:t>I()()</a:t>
            </a:r>
            <a:r>
              <a:rPr sz="800" spc="-55" dirty="0" smtClean="0">
                <a:solidFill>
                  <a:srgbClr val="747474"/>
                </a:solidFill>
                <a:latin typeface="Times New Roman"/>
                <a:cs typeface="Times New Roman"/>
              </a:rPr>
              <a:t>Oti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94949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62626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9697</Words>
  <Application>Microsoft Office PowerPoint</Application>
  <PresentationFormat>On-screen Show (4:3)</PresentationFormat>
  <Paragraphs>1048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PowerPoint Presentation</vt:lpstr>
      <vt:lpstr>PowerPoint Presentation</vt:lpstr>
      <vt:lpstr>Introduction</vt:lpstr>
      <vt:lpstr>Chapter Objectives</vt:lpstr>
      <vt:lpstr>Chapter Objectives</vt:lpstr>
      <vt:lpstr>PowerPoint Presentation</vt:lpstr>
      <vt:lpstr>PowerPoint Presentation</vt:lpstr>
      <vt:lpstr>PowerPoint Presentation</vt:lpstr>
      <vt:lpstr>PowerPoint Presentation</vt:lpstr>
      <vt:lpstr>Register Addressing</vt:lpstr>
      <vt:lpstr>PowerPoint Presentation</vt:lpstr>
      <vt:lpstr>PowerPoint Presentation</vt:lpstr>
      <vt:lpstr>PowerPoint Presentation</vt:lpstr>
      <vt:lpstr>Immediate Addressing</vt:lpstr>
      <vt:lpstr>Figure 3–4  The operation of the MOV EAX,3456H instruction. This instruction copies the immediate data (13456H) into EAX.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Data Addressing</vt:lpstr>
      <vt:lpstr>Direct Addressing</vt:lpstr>
      <vt:lpstr>PowerPoint Presentation</vt:lpstr>
      <vt:lpstr>Displacement Addressing</vt:lpstr>
      <vt:lpstr>Register Indirect Addressing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Base-Plus-Index Addressing</vt:lpstr>
      <vt:lpstr>Locating Data with Base-Plus-Index Addressing</vt:lpstr>
      <vt:lpstr>PowerPoint Presentation</vt:lpstr>
      <vt:lpstr>Locating Array Data Using Base- Plus-Index Addressing</vt:lpstr>
      <vt:lpstr>PowerPoint Presentation</vt:lpstr>
      <vt:lpstr>Register Relative Addressing</vt:lpstr>
      <vt:lpstr>PowerPoint Presentation</vt:lpstr>
      <vt:lpstr>Addressing Array Data with Register Relative</vt:lpstr>
      <vt:lpstr>PowerPoint Presentation</vt:lpstr>
      <vt:lpstr>Base Relative-Plus-Index Addressing</vt:lpstr>
      <vt:lpstr>Addressing Data with Base Relative-Plus-Index</vt:lpstr>
      <vt:lpstr>PowerPoint Presentation</vt:lpstr>
      <vt:lpstr>Addressing Arrays with Base Relative-Plus-Index</vt:lpstr>
      <vt:lpstr>PowerPoint Presentation</vt:lpstr>
      <vt:lpstr>Scaled-Index Addressing</vt:lpstr>
      <vt:lpstr>RIP Relative Addressing</vt:lpstr>
      <vt:lpstr>Data Structures</vt:lpstr>
      <vt:lpstr>PowerPoint Presentation</vt:lpstr>
      <vt:lpstr>Direct Program Memory Addressing</vt:lpstr>
      <vt:lpstr>PowerPoint Presentation</vt:lpstr>
      <vt:lpstr>PowerPoint Presentation</vt:lpstr>
      <vt:lpstr>PowerPoint Presentation</vt:lpstr>
      <vt:lpstr>Relative Program Memory Addressing</vt:lpstr>
      <vt:lpstr>PowerPoint Presentation</vt:lpstr>
      <vt:lpstr>Indirect Program Memory Addressing</vt:lpstr>
      <vt:lpstr>PowerPoint Presentation</vt:lpstr>
      <vt:lpstr>PowerPoint Presentation</vt:lpstr>
      <vt:lpstr>3–3 STACK MEMORY-ADDRESSING MODES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</dc:title>
  <dc:creator>Karen Bretz</dc:creator>
  <cp:lastModifiedBy>Ahmed</cp:lastModifiedBy>
  <cp:revision>1</cp:revision>
  <dcterms:created xsi:type="dcterms:W3CDTF">2018-11-14T13:21:34Z</dcterms:created>
  <dcterms:modified xsi:type="dcterms:W3CDTF">2018-11-14T21:25:43Z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2015-11-08T00:00:00Z</vt:filetime>
  </property>
  <property fmtid="{D5CDD505-2E9C-101B-9397-08002B2CF9AE}" pid="3" name="LastSaved">
    <vt:filetime>2018-11-14T00:00:00Z</vt:filetime>
  </property>
</Properties>
</file>